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80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498079" y="0"/>
            <a:ext cx="4690872" cy="6858000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498079" y="0"/>
            <a:ext cx="4690872" cy="6858000"/>
          </a:xfrm>
          <a:prstGeom prst="rect">
            <a:avLst/>
          </a:prstGeom>
          <a:solidFill>
            <a:srgbClr val="FAFC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772400" y="0"/>
            <a:ext cx="4416552" cy="685800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1005840"/>
            <a:ext cx="68580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0" i="0">
                <a:solidFill>
                  <a:srgbClr val="0D1B2A"/>
                </a:solidFill>
                <a:latin typeface="Georgia"/>
              </a:rPr>
              <a:t>Investment Decision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520440"/>
            <a:ext cx="4114800" cy="8890"/>
          </a:xfrm>
          <a:prstGeom prst="rect">
            <a:avLst/>
          </a:prstGeom>
          <a:solidFill>
            <a:srgbClr val="7AA8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3657600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1">
                <a:solidFill>
                  <a:srgbClr val="1E3A52"/>
                </a:solidFill>
                <a:latin typeface="Georgia"/>
              </a:rPr>
              <a:t>Business Case Template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4526280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AA894"/>
                </a:solidFill>
                <a:latin typeface="Calibri"/>
              </a:rPr>
              <a:t>PROJECT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4764024"/>
            <a:ext cx="2926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D1B2A"/>
                </a:solidFill>
                <a:latin typeface="Calibri"/>
              </a:rPr>
              <a:t>[Enter project name]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94760" y="4526280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AA894"/>
                </a:solidFill>
                <a:latin typeface="Calibri"/>
              </a:rPr>
              <a:t>SPONSOR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4764024"/>
            <a:ext cx="2926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D1B2A"/>
                </a:solidFill>
                <a:latin typeface="Calibri"/>
              </a:rPr>
              <a:t>[Name / Title]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5330952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AA894"/>
                </a:solidFill>
                <a:latin typeface="Calibri"/>
              </a:rPr>
              <a:t>DATE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5568696"/>
            <a:ext cx="2926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D1B2A"/>
                </a:solidFill>
                <a:latin typeface="Calibri"/>
              </a:rPr>
              <a:t>[DD-MMM-YYYY]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4760" y="5330952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AA894"/>
                </a:solidFill>
                <a:latin typeface="Calibri"/>
              </a:rPr>
              <a:t>VERSION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4760" y="5568696"/>
            <a:ext cx="2926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D1B2A"/>
                </a:solidFill>
                <a:latin typeface="Calibri"/>
              </a:rPr>
              <a:t>1.0 – Draft for review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0" y="914400"/>
            <a:ext cx="3840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4A5C55"/>
                </a:solidFill>
                <a:latin typeface="Calibri"/>
              </a:rPr>
              <a:t>What's inside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01000" y="1298448"/>
            <a:ext cx="3657600" cy="8890"/>
          </a:xfrm>
          <a:prstGeom prst="rect">
            <a:avLst/>
          </a:prstGeom>
          <a:solidFill>
            <a:srgbClr val="7AA8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01000" y="146304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0D1B2A"/>
                </a:solidFill>
                <a:latin typeface="Georgia"/>
              </a:rPr>
              <a:t>Excel Model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1737360"/>
            <a:ext cx="38404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Assumptions, CapEx schedule, P&amp;L impact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01000" y="2084832"/>
            <a:ext cx="3657600" cy="889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01000" y="2395728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0D1B2A"/>
                </a:solidFill>
                <a:latin typeface="Georgia"/>
              </a:rPr>
              <a:t>NPV &amp; IRR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2670048"/>
            <a:ext cx="38404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Discounted cash flow, payback period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01000" y="3017520"/>
            <a:ext cx="3657600" cy="889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001000" y="3328416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0D1B2A"/>
                </a:solidFill>
                <a:latin typeface="Georgia"/>
              </a:rPr>
              <a:t>Scenarios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3602736"/>
            <a:ext cx="38404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Base / upside / downside analysis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01000" y="3950208"/>
            <a:ext cx="3657600" cy="889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01000" y="4261104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0D1B2A"/>
                </a:solidFill>
                <a:latin typeface="Georgia"/>
              </a:rPr>
              <a:t>Sensitivity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01000" y="4535424"/>
            <a:ext cx="38404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Key driver tables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01000" y="4882896"/>
            <a:ext cx="3657600" cy="889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001000" y="5193792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0D1B2A"/>
                </a:solidFill>
                <a:latin typeface="Georgia"/>
              </a:rPr>
              <a:t>PowerPoint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01000" y="5468112"/>
            <a:ext cx="38404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10-slide board-ready presentation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001000" y="5815584"/>
            <a:ext cx="3657600" cy="889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94360" y="6492240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B0BDB8"/>
                </a:solidFill>
                <a:latin typeface="Calibri"/>
              </a:rPr>
              <a:t>CONFIDENTIAL  ·  For internal use only</a:t>
            </a:r>
          </a:p>
        </p:txBody>
      </p:sp>
      <p:sp xmlns:p="http://schemas.openxmlformats.org/presentationml/2006/main" xmlns:a="http://schemas.openxmlformats.org/drawingml/2006/main">
        <p:nvSpPr>
          <p:cNvPr id="9999" name="LicenseFooter"/>
          <p:cNvSpPr txBox="1"/>
          <p:nvSpPr/>
        </p:nvSpPr>
        <p:spPr>
          <a:xfrm>
            <a:off x="200000" y="6700000"/>
            <a:ext cx="8800000" cy="20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700">
                <a:solidFill>
                  <a:srgbClr val="888888"/>
                </a:solidFill>
              </a:rPr>
              <a:t>© CFO Eyes – Single-user license. Redistribution prohibited. fredrik@cfoeyes.com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105156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0" i="0">
                <a:solidFill>
                  <a:srgbClr val="FFFFFF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498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5D9CE"/>
                </a:solidFill>
                <a:latin typeface="Calibri"/>
              </a:rPr>
              <a:t>At a glance — investment thesis and key financial metrics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58600" y="6492240"/>
            <a:ext cx="457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B0BDB8"/>
                </a:solidFill>
                <a:latin typeface="Calibri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384048" y="1188720"/>
            <a:ext cx="269748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84048" y="1188720"/>
            <a:ext cx="2697480" cy="3175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1353312"/>
            <a:ext cx="2423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4A5C55"/>
                </a:solidFill>
                <a:latin typeface="Calibri"/>
              </a:rPr>
              <a:t>NPV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572768"/>
            <a:ext cx="24231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0" i="0">
                <a:solidFill>
                  <a:srgbClr val="0D1B2A"/>
                </a:solidFill>
                <a:latin typeface="Georgia"/>
              </a:rPr>
              <a:t>[TSEK]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029968"/>
            <a:ext cx="24231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B0BDB8"/>
                </a:solidFill>
                <a:latin typeface="Calibri"/>
              </a:rPr>
              <a:t>Net present value, 10-year horizon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64408" y="1188720"/>
            <a:ext cx="269748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264408" y="1188720"/>
            <a:ext cx="2697480" cy="3175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429000" y="1353312"/>
            <a:ext cx="2423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4A5C55"/>
                </a:solidFill>
                <a:latin typeface="Calibri"/>
              </a:rPr>
              <a:t>IRR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9000" y="1572768"/>
            <a:ext cx="24231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0" i="0">
                <a:solidFill>
                  <a:srgbClr val="2D6A4F"/>
                </a:solidFill>
                <a:latin typeface="Georgia"/>
              </a:rPr>
              <a:t>[%]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2029968"/>
            <a:ext cx="24231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B0BDB8"/>
                </a:solidFill>
                <a:latin typeface="Calibri"/>
              </a:rPr>
              <a:t>Internal rate of return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44768" y="1188720"/>
            <a:ext cx="269748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44768" y="1188720"/>
            <a:ext cx="2697480" cy="31750"/>
          </a:xfrm>
          <a:prstGeom prst="rect">
            <a:avLst/>
          </a:prstGeom>
          <a:solidFill>
            <a:srgbClr val="1E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09360" y="1353312"/>
            <a:ext cx="2423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4A5C55"/>
                </a:solidFill>
                <a:latin typeface="Calibri"/>
              </a:rPr>
              <a:t>PAYBACK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1572768"/>
            <a:ext cx="24231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0" i="0">
                <a:solidFill>
                  <a:srgbClr val="1E3A52"/>
                </a:solidFill>
                <a:latin typeface="Georgia"/>
              </a:rPr>
              <a:t>[Years]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029968"/>
            <a:ext cx="24231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B0BDB8"/>
                </a:solidFill>
                <a:latin typeface="Calibri"/>
              </a:rPr>
              <a:t>Simple payback period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25128" y="1188720"/>
            <a:ext cx="269748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025128" y="1188720"/>
            <a:ext cx="2697480" cy="31750"/>
          </a:xfrm>
          <a:prstGeom prst="rect">
            <a:avLst/>
          </a:prstGeom>
          <a:solidFill>
            <a:srgbClr val="4A5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89720" y="1353312"/>
            <a:ext cx="2423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4A5C55"/>
                </a:solidFill>
                <a:latin typeface="Calibri"/>
              </a:rPr>
              <a:t>TOTAL CAPEX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9720" y="1572768"/>
            <a:ext cx="24231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0" i="0">
                <a:solidFill>
                  <a:srgbClr val="4A5C55"/>
                </a:solidFill>
                <a:latin typeface="Georgia"/>
              </a:rPr>
              <a:t>[TSEK]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9720" y="2029968"/>
            <a:ext cx="24231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B0BDB8"/>
                </a:solidFill>
                <a:latin typeface="Calibri"/>
              </a:rPr>
              <a:t>Total capital investment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84048" y="2697480"/>
            <a:ext cx="5468112" cy="3767328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66928" y="2880360"/>
            <a:ext cx="2743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AA894"/>
                </a:solidFill>
                <a:latin typeface="Calibri"/>
              </a:rPr>
              <a:t>INVESTMENT RATIONALE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3154680"/>
            <a:ext cx="2743200" cy="6350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66928" y="3383280"/>
            <a:ext cx="5120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[State the primary business problem or opportunity this investment addresses]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3968496"/>
            <a:ext cx="5120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[Describe the strategic fit and alignment with company objectives]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4553712"/>
            <a:ext cx="5120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[Quantify the expected business impact — revenue, savings, efficiency]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5138928"/>
            <a:ext cx="5120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[Highlight urgency or time-sensitivity of the decision]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5724144"/>
            <a:ext cx="5120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[State the recommended course of action and decision sought]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35040" y="2697480"/>
            <a:ext cx="5760720" cy="3767328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217920" y="2880360"/>
            <a:ext cx="2743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AA894"/>
                </a:solidFill>
                <a:latin typeface="Calibri"/>
              </a:rPr>
              <a:t>DECISION REQUESTED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217920" y="3154680"/>
            <a:ext cx="2743200" cy="6350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217920" y="3383280"/>
            <a:ext cx="14630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D1B2A"/>
                </a:solidFill>
                <a:latin typeface="Calibri"/>
              </a:rPr>
              <a:t>Approval of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72400" y="3383280"/>
            <a:ext cx="38404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Capital expenditure of [TSEK X]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217920" y="3794760"/>
            <a:ext cx="5394960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217920" y="3977640"/>
            <a:ext cx="14630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D1B2A"/>
                </a:solidFill>
                <a:latin typeface="Calibri"/>
              </a:rPr>
              <a:t>Timeline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772400" y="3977640"/>
            <a:ext cx="38404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Investment to commence [Quarter/Year]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217920" y="4389120"/>
            <a:ext cx="5394960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217920" y="4572000"/>
            <a:ext cx="14630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D1B2A"/>
                </a:solidFill>
                <a:latin typeface="Calibri"/>
              </a:rPr>
              <a:t>Decision by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72400" y="4572000"/>
            <a:ext cx="38404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[Date]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217920" y="4983480"/>
            <a:ext cx="5394960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6217920" y="5166360"/>
            <a:ext cx="14630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D1B2A"/>
                </a:solidFill>
                <a:latin typeface="Calibri"/>
              </a:rPr>
              <a:t>Approver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772400" y="5166360"/>
            <a:ext cx="38404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[Name / Committee]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217920" y="5577840"/>
            <a:ext cx="5394960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6217920" y="5760720"/>
            <a:ext cx="14630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D1B2A"/>
                </a:solidFill>
                <a:latin typeface="Calibri"/>
              </a:rPr>
              <a:t>Alternatives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72400" y="5760720"/>
            <a:ext cx="38404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[Briefly note if alternatives were evaluated]</a:t>
            </a:r>
          </a:p>
        </p:txBody>
      </p:sp>
      <p:sp xmlns:p="http://schemas.openxmlformats.org/presentationml/2006/main" xmlns:a="http://schemas.openxmlformats.org/drawingml/2006/main">
        <p:nvSpPr>
          <p:cNvPr id="9999" name="LicenseFooter"/>
          <p:cNvSpPr txBox="1"/>
          <p:nvSpPr/>
        </p:nvSpPr>
        <p:spPr>
          <a:xfrm>
            <a:off x="200000" y="6700000"/>
            <a:ext cx="8800000" cy="20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700">
                <a:solidFill>
                  <a:srgbClr val="888888"/>
                </a:solidFill>
              </a:rPr>
              <a:t>© CFO Eyes – Single-user license. Redistribution prohibited. fredrik@cfoeyes.com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105156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0" i="0">
                <a:solidFill>
                  <a:srgbClr val="FFFFFF"/>
                </a:solidFill>
                <a:latin typeface="Georgia"/>
              </a:rPr>
              <a:t>Strategic Context &amp; Rationale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498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5D9CE"/>
                </a:solidFill>
                <a:latin typeface="Calibri"/>
              </a:rPr>
              <a:t>Why this investment — alignment with company strategy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58600" y="6492240"/>
            <a:ext cx="457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B0BDB8"/>
                </a:solidFill>
                <a:latin typeface="Calibri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384048" y="1188720"/>
            <a:ext cx="3547872" cy="52120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84048" y="1188720"/>
            <a:ext cx="3547872" cy="3810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1417320"/>
            <a:ext cx="32735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0D1B2A"/>
                </a:solidFill>
                <a:latin typeface="Georgia"/>
              </a:rPr>
              <a:t>Strategic Fit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103120"/>
            <a:ext cx="32735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Aligns with [strategic initiative / plan]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2852928"/>
            <a:ext cx="32735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Supports [growth target / KPI]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602736"/>
            <a:ext cx="32735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Enables [capability / market position]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4352544"/>
            <a:ext cx="32735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Endorsed by [leadership / board]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33088" y="1188720"/>
            <a:ext cx="3547872" cy="52120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133088" y="1188720"/>
            <a:ext cx="3547872" cy="3810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315968" y="1417320"/>
            <a:ext cx="32735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2D6A4F"/>
                </a:solidFill>
                <a:latin typeface="Georgia"/>
              </a:rPr>
              <a:t>Market Opportunity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5968" y="2103120"/>
            <a:ext cx="32735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[Market size / TAM]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5968" y="2852928"/>
            <a:ext cx="32735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Growing at [X]% per year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5968" y="3602736"/>
            <a:ext cx="32735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Competitor landscape: [context]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15968" y="4352544"/>
            <a:ext cx="32735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Window of opportunity: [timeframe]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82128" y="1188720"/>
            <a:ext cx="3547872" cy="52120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882128" y="1188720"/>
            <a:ext cx="3547872" cy="38100"/>
          </a:xfrm>
          <a:prstGeom prst="rect">
            <a:avLst/>
          </a:prstGeom>
          <a:solidFill>
            <a:srgbClr val="8B2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065008" y="1417320"/>
            <a:ext cx="32735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8B2E1E"/>
                </a:solidFill>
                <a:latin typeface="Georgia"/>
              </a:rPr>
              <a:t>Do Nothing Risk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65008" y="2103120"/>
            <a:ext cx="32735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Loss of competitive position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65008" y="2852928"/>
            <a:ext cx="32735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Cost of inaction: [TSEK X/year]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65008" y="3602736"/>
            <a:ext cx="32735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Regulatory / compliance risk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65008" y="4352544"/>
            <a:ext cx="32735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—  Technology obsolescence by [year]</a:t>
            </a:r>
          </a:p>
        </p:txBody>
      </p:sp>
      <p:sp xmlns:p="http://schemas.openxmlformats.org/presentationml/2006/main" xmlns:a="http://schemas.openxmlformats.org/drawingml/2006/main">
        <p:nvSpPr>
          <p:cNvPr id="9999" name="LicenseFooter"/>
          <p:cNvSpPr txBox="1"/>
          <p:nvSpPr/>
        </p:nvSpPr>
        <p:spPr>
          <a:xfrm>
            <a:off x="200000" y="6700000"/>
            <a:ext cx="8800000" cy="20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700">
                <a:solidFill>
                  <a:srgbClr val="888888"/>
                </a:solidFill>
              </a:rPr>
              <a:t>© CFO Eyes – Single-user license. Redistribution prohibited. fredrik@cfoeyes.com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105156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0" i="0">
                <a:solidFill>
                  <a:srgbClr val="FFFFFF"/>
                </a:solidFill>
                <a:latin typeface="Georgia"/>
              </a:rPr>
              <a:t>Problem Statement &amp; Opportunity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498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5D9CE"/>
                </a:solidFill>
                <a:latin typeface="Calibri"/>
              </a:rPr>
              <a:t>Current state vs. future state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58600" y="6492240"/>
            <a:ext cx="457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B0BDB8"/>
                </a:solidFill>
                <a:latin typeface="Calibri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384048" y="1188720"/>
            <a:ext cx="5687568" cy="52578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84048" y="1188720"/>
            <a:ext cx="5687568" cy="38100"/>
          </a:xfrm>
          <a:prstGeom prst="rect">
            <a:avLst/>
          </a:prstGeom>
          <a:solidFill>
            <a:srgbClr val="8B2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5216" y="141732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8B2E1E"/>
                </a:solidFill>
                <a:latin typeface="Georgia"/>
              </a:rPr>
              <a:t>Current State — 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216" y="2084831"/>
            <a:ext cx="5349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✗  Pain point 1: [describe inefficiency, cost, or risk]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5216" y="2862071"/>
            <a:ext cx="5349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✗  Pain point 2: [describe bottleneck or capacity constraint]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216" y="3639311"/>
            <a:ext cx="5349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✗  Pain point 3: [describe quality issue or competitive gap]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5216" y="4416551"/>
            <a:ext cx="5349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✗  Current cost of the problem: [TSEK X per year]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5216" y="5193791"/>
            <a:ext cx="5349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✗  Trend: [worsening / stable / urgent]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28816" y="1188720"/>
            <a:ext cx="5687568" cy="52578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528816" y="1188720"/>
            <a:ext cx="5687568" cy="3810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729984" y="141732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D6A4F"/>
                </a:solidFill>
                <a:latin typeface="Georgia"/>
              </a:rPr>
              <a:t>Future State — The Opportunity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29984" y="2084831"/>
            <a:ext cx="5349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✓  Benefit 1: [describe improved efficiency or capability]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9984" y="2862071"/>
            <a:ext cx="5349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✓  Benefit 2: [describe revenue opportunity or cost reduction]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29984" y="3639311"/>
            <a:ext cx="5349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✓  Benefit 3: [describe quality improvement or risk mitigation]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29984" y="4416551"/>
            <a:ext cx="5349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✓  Expected benefit value: [TSEK X per year]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29984" y="5193791"/>
            <a:ext cx="5349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✓  Timeline to benefit: [months from approval]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97880" y="3611880"/>
            <a:ext cx="457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0" i="0">
                <a:solidFill>
                  <a:srgbClr val="7AA894"/>
                </a:solidFill>
                <a:latin typeface="Georgia"/>
              </a:rPr>
              <a:t>→</a:t>
            </a:r>
          </a:p>
        </p:txBody>
      </p:sp>
      <p:sp xmlns:p="http://schemas.openxmlformats.org/presentationml/2006/main" xmlns:a="http://schemas.openxmlformats.org/drawingml/2006/main">
        <p:nvSpPr>
          <p:cNvPr id="9999" name="LicenseFooter"/>
          <p:cNvSpPr txBox="1"/>
          <p:nvSpPr/>
        </p:nvSpPr>
        <p:spPr>
          <a:xfrm>
            <a:off x="200000" y="6700000"/>
            <a:ext cx="8800000" cy="20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700">
                <a:solidFill>
                  <a:srgbClr val="888888"/>
                </a:solidFill>
              </a:rPr>
              <a:t>© CFO Eyes – Single-user license. Redistribution prohibited. fredrik@cfoeyes.com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105156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0" i="0">
                <a:solidFill>
                  <a:srgbClr val="FFFFFF"/>
                </a:solidFill>
                <a:latin typeface="Georgia"/>
              </a:rPr>
              <a:t>Proposed Solution &amp; Scope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498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5D9CE"/>
                </a:solidFill>
                <a:latin typeface="Calibri"/>
              </a:rPr>
              <a:t>What we are investing in and what is included / excluded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58600" y="6492240"/>
            <a:ext cx="457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B0BDB8"/>
                </a:solidFill>
                <a:latin typeface="Calibri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384048" y="1188720"/>
            <a:ext cx="7498079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84048" y="1188720"/>
            <a:ext cx="7498079" cy="3810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1389888"/>
            <a:ext cx="7132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D1B2A"/>
                </a:solidFill>
                <a:latin typeface="Georgia"/>
              </a:rPr>
              <a:t>Proposed Solution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719072"/>
            <a:ext cx="7132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5C55"/>
                </a:solidFill>
                <a:latin typeface="Calibri"/>
              </a:rPr>
              <a:t>[Describe the proposed investment in 2–3 sentences. What is being purchased or built, who will use it, and what business outcome it delivers.]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4048" y="2834640"/>
            <a:ext cx="3657600" cy="36118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84048" y="2834640"/>
            <a:ext cx="3657600" cy="3810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48640" y="3017520"/>
            <a:ext cx="3383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D6A4F"/>
                </a:solidFill>
                <a:latin typeface="Georgia"/>
              </a:rPr>
              <a:t>In Scope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547872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✓  Equipment / asset [X]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187952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✓  Installation and commissioning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828032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✓  Training and change management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468112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✓  IT integration [if applicable]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61687" y="2834640"/>
            <a:ext cx="3657600" cy="36118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361687" y="2834640"/>
            <a:ext cx="3657600" cy="38100"/>
          </a:xfrm>
          <a:prstGeom prst="rect">
            <a:avLst/>
          </a:prstGeom>
          <a:solidFill>
            <a:srgbClr val="8B2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26279" y="3017520"/>
            <a:ext cx="3383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8B2E1E"/>
                </a:solidFill>
                <a:latin typeface="Georgia"/>
              </a:rPr>
              <a:t>Out of Scope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6279" y="3547872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✗  Ongoing maintenance contracts (opex)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79" y="4187952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✗  Future phase 2 expansion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26279" y="4828032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✗  Adjacent systems not impacted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26279" y="5468112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✗  Organisational restructuring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6760" y="1188720"/>
            <a:ext cx="3429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0D1B2A"/>
                </a:solidFill>
                <a:latin typeface="Georgia"/>
              </a:rPr>
              <a:t>Indicative Timeline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366760" y="1554480"/>
            <a:ext cx="3429000" cy="8890"/>
          </a:xfrm>
          <a:prstGeom prst="rect">
            <a:avLst/>
          </a:prstGeom>
          <a:solidFill>
            <a:srgbClr val="7AA8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366760" y="2185416"/>
            <a:ext cx="3429000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366760" y="1691640"/>
            <a:ext cx="8229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D1B2A"/>
                </a:solidFill>
                <a:latin typeface="Calibri"/>
              </a:rPr>
              <a:t>PHASE 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66760" y="1929384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Approval &amp; Procurement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44200" y="1929384"/>
            <a:ext cx="1005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4A5C55"/>
                </a:solidFill>
                <a:latin typeface="Calibri"/>
              </a:rPr>
              <a:t>Month 1–2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366760" y="3172968"/>
            <a:ext cx="3429000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366760" y="2679192"/>
            <a:ext cx="8229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1E3A52"/>
                </a:solidFill>
                <a:latin typeface="Calibri"/>
              </a:rPr>
              <a:t>PHASE 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66760" y="2916936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Installation &amp; Setup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744200" y="2916936"/>
            <a:ext cx="1005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4A5C55"/>
                </a:solidFill>
                <a:latin typeface="Calibri"/>
              </a:rPr>
              <a:t>Month 3–5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366760" y="4160520"/>
            <a:ext cx="3429000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366760" y="3666744"/>
            <a:ext cx="8229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A5272"/>
                </a:solidFill>
                <a:latin typeface="Calibri"/>
              </a:rPr>
              <a:t>PHASE 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66760" y="3904488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Testing &amp; Commissioning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744200" y="3904488"/>
            <a:ext cx="1005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4A5C55"/>
                </a:solidFill>
                <a:latin typeface="Calibri"/>
              </a:rPr>
              <a:t>Month 6–7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366760" y="5148072"/>
            <a:ext cx="3429000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366760" y="4654296"/>
            <a:ext cx="8229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Calibri"/>
              </a:rPr>
              <a:t>PHASE 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66760" y="4892040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Go-Live &amp; Stabilisation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44200" y="4892040"/>
            <a:ext cx="1005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4A5C55"/>
                </a:solidFill>
                <a:latin typeface="Calibri"/>
              </a:rPr>
              <a:t>Month 8–9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366760" y="6135624"/>
            <a:ext cx="3429000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366760" y="5641848"/>
            <a:ext cx="8229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1A4A38"/>
                </a:solidFill>
                <a:latin typeface="Calibri"/>
              </a:rPr>
              <a:t>PHASE 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6760" y="5879592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Calibri"/>
              </a:rPr>
              <a:t>Benefits Realisation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744200" y="5879592"/>
            <a:ext cx="1005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4A5C55"/>
                </a:solidFill>
                <a:latin typeface="Calibri"/>
              </a:rPr>
              <a:t>Month 10+</a:t>
            </a:r>
          </a:p>
        </p:txBody>
      </p:sp>
      <p:sp xmlns:p="http://schemas.openxmlformats.org/presentationml/2006/main" xmlns:a="http://schemas.openxmlformats.org/drawingml/2006/main">
        <p:nvSpPr>
          <p:cNvPr id="9999" name="LicenseFooter"/>
          <p:cNvSpPr txBox="1"/>
          <p:nvSpPr/>
        </p:nvSpPr>
        <p:spPr>
          <a:xfrm>
            <a:off x="200000" y="6700000"/>
            <a:ext cx="8800000" cy="20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700">
                <a:solidFill>
                  <a:srgbClr val="888888"/>
                </a:solidFill>
              </a:rPr>
              <a:t>© CFO Eyes – Single-user license. Redistribution prohibited. fredrik@cfoeyes.com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105156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0" i="0">
                <a:solidFill>
                  <a:srgbClr val="FFFFFF"/>
                </a:solidFill>
                <a:latin typeface="Georgia"/>
              </a:rPr>
              <a:t>Key Assumptions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498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5D9CE"/>
                </a:solidFill>
                <a:latin typeface="Calibri"/>
              </a:rPr>
              <a:t>The foundation of the financial model — review carefully before presenting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58600" y="6492240"/>
            <a:ext cx="457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B0BDB8"/>
                </a:solidFill>
                <a:latin typeface="Calibri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048" y="1097280"/>
            <a:ext cx="11430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4A5C55"/>
                </a:solidFill>
                <a:latin typeface="Calibri"/>
              </a:rPr>
              <a:t>Blue-highlighted cells in the Excel model are user inputs. The assumptions below drive the financial results most significantly.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4048" y="1572768"/>
            <a:ext cx="1554480" cy="3657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5488" y="1636776"/>
            <a:ext cx="144475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Category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38528" y="1572768"/>
            <a:ext cx="3474720" cy="3657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029968" y="1636776"/>
            <a:ext cx="336499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Assumption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13248" y="1572768"/>
            <a:ext cx="1645920" cy="3657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504688" y="1636776"/>
            <a:ext cx="153619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Base Case Value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59168" y="1572768"/>
            <a:ext cx="3566160" cy="3657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150608" y="1636776"/>
            <a:ext cx="345643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Source / Rationale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625328" y="1572768"/>
            <a:ext cx="1554480" cy="3657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716768" y="1636776"/>
            <a:ext cx="144475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Sensitivity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4048" y="1938528"/>
            <a:ext cx="155448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75488" y="2029968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Revenue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938528" y="1938528"/>
            <a:ext cx="347472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029968" y="2029968"/>
            <a:ext cx="3337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Year 1 Revenue Uplift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13248" y="1938528"/>
            <a:ext cx="164592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504688" y="2029968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2,000 TSEK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9168" y="1938528"/>
            <a:ext cx="356616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150608" y="202996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Sales plan / management estimate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625328" y="1938528"/>
            <a:ext cx="155448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716768" y="2029968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8B2E1E"/>
                </a:solidFill>
                <a:latin typeface="Calibri"/>
              </a:rPr>
              <a:t>High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4048" y="2450592"/>
            <a:ext cx="155448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75488" y="2542032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Revenue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938528" y="2450592"/>
            <a:ext cx="347472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029968" y="2542032"/>
            <a:ext cx="3337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Revenue Growth Rate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13248" y="2450592"/>
            <a:ext cx="164592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504688" y="2542032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5% per year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9168" y="2450592"/>
            <a:ext cx="356616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150608" y="2542032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Historical growth + market outlook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625328" y="2450592"/>
            <a:ext cx="155448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0716768" y="2542032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B56A0E"/>
                </a:solidFill>
                <a:latin typeface="Calibri"/>
              </a:rPr>
              <a:t>Medium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4048" y="2962656"/>
            <a:ext cx="155448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75488" y="3054096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Cost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938528" y="2962656"/>
            <a:ext cx="347472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2029968" y="3054096"/>
            <a:ext cx="3337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Year 1 Cost Savings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13248" y="2962656"/>
            <a:ext cx="164592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504688" y="3054096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800 TSEK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9168" y="2962656"/>
            <a:ext cx="356616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150608" y="3054096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Operations / engineering estimate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625328" y="2962656"/>
            <a:ext cx="155448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10716768" y="3054096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B56A0E"/>
                </a:solidFill>
                <a:latin typeface="Calibri"/>
              </a:rPr>
              <a:t>Medium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84048" y="3474720"/>
            <a:ext cx="155448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475488" y="3566160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Cost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938528" y="3474720"/>
            <a:ext cx="347472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2029968" y="3566160"/>
            <a:ext cx="3337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Additional OpEx (Year 1)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413248" y="3474720"/>
            <a:ext cx="164592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5504688" y="3566160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300 TSEK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9168" y="3474720"/>
            <a:ext cx="356616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7150608" y="3566160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IT and maintenance contracts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0625328" y="3474720"/>
            <a:ext cx="155448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10716768" y="3566160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D6A4F"/>
                </a:solidFill>
                <a:latin typeface="Calibri"/>
              </a:rPr>
              <a:t>Low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84048" y="3986784"/>
            <a:ext cx="155448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475488" y="4078224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CapEx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938528" y="3986784"/>
            <a:ext cx="347472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2029968" y="4078224"/>
            <a:ext cx="3337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Total Capital Investment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413248" y="3986784"/>
            <a:ext cx="164592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5504688" y="4078224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7,000 TSEK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9168" y="3986784"/>
            <a:ext cx="356616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7150608" y="4078224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Supplier quotes + 10% contingency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0625328" y="3986784"/>
            <a:ext cx="155448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10716768" y="4078224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8B2E1E"/>
                </a:solidFill>
                <a:latin typeface="Calibri"/>
              </a:rPr>
              <a:t>High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84048" y="4498848"/>
            <a:ext cx="155448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475488" y="4590288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Finance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938528" y="4498848"/>
            <a:ext cx="347472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2029968" y="4590288"/>
            <a:ext cx="3337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Discount Rate (WACC)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413248" y="4498848"/>
            <a:ext cx="164592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5504688" y="4590288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10%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59168" y="4498848"/>
            <a:ext cx="356616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7150608" y="45902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Finance department guideline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0625328" y="4498848"/>
            <a:ext cx="155448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10716768" y="4590288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8B2E1E"/>
                </a:solidFill>
                <a:latin typeface="Calibri"/>
              </a:rPr>
              <a:t>High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84048" y="5010912"/>
            <a:ext cx="155448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475488" y="5102352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Finance</a:t>
            </a:r>
          </a:p>
        </p:txBody>
      </p:sp>
      <p:sp>
        <p:nvSpPr>
          <p:cNvPr id="80" name="Rectangle 79"/>
          <p:cNvSpPr/>
          <p:nvPr/>
        </p:nvSpPr>
        <p:spPr>
          <a:xfrm>
            <a:off x="1938528" y="5010912"/>
            <a:ext cx="347472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2029968" y="5102352"/>
            <a:ext cx="3337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Corporate Tax Rate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413248" y="5010912"/>
            <a:ext cx="164592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5504688" y="5102352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22%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059168" y="5010912"/>
            <a:ext cx="356616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7150608" y="5102352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Swedish standard rate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0625328" y="5010912"/>
            <a:ext cx="1554480" cy="475488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TextBox 86"/>
          <p:cNvSpPr txBox="1"/>
          <p:nvPr/>
        </p:nvSpPr>
        <p:spPr>
          <a:xfrm>
            <a:off x="10716768" y="5102352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D6A4F"/>
                </a:solidFill>
                <a:latin typeface="Calibri"/>
              </a:rPr>
              <a:t>Low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84048" y="5522976"/>
            <a:ext cx="155448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475488" y="5614416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Finance</a:t>
            </a:r>
          </a:p>
        </p:txBody>
      </p:sp>
      <p:sp>
        <p:nvSpPr>
          <p:cNvPr id="90" name="Rectangle 89"/>
          <p:cNvSpPr/>
          <p:nvPr/>
        </p:nvSpPr>
        <p:spPr>
          <a:xfrm>
            <a:off x="1938528" y="5522976"/>
            <a:ext cx="347472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TextBox 90"/>
          <p:cNvSpPr txBox="1"/>
          <p:nvPr/>
        </p:nvSpPr>
        <p:spPr>
          <a:xfrm>
            <a:off x="2029968" y="5614416"/>
            <a:ext cx="3337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Analysis Period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413248" y="5522976"/>
            <a:ext cx="164592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TextBox 92"/>
          <p:cNvSpPr txBox="1"/>
          <p:nvPr/>
        </p:nvSpPr>
        <p:spPr>
          <a:xfrm>
            <a:off x="5504688" y="5614416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10 years</a:t>
            </a:r>
          </a:p>
        </p:txBody>
      </p:sp>
      <p:sp>
        <p:nvSpPr>
          <p:cNvPr id="94" name="Rectangle 93"/>
          <p:cNvSpPr/>
          <p:nvPr/>
        </p:nvSpPr>
        <p:spPr>
          <a:xfrm>
            <a:off x="7059168" y="5522976"/>
            <a:ext cx="356616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TextBox 94"/>
          <p:cNvSpPr txBox="1"/>
          <p:nvPr/>
        </p:nvSpPr>
        <p:spPr>
          <a:xfrm>
            <a:off x="7150608" y="5614416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A5C55"/>
                </a:solidFill>
                <a:latin typeface="Calibri"/>
              </a:rPr>
              <a:t>Useful life of primary asset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625328" y="5522976"/>
            <a:ext cx="1554480" cy="475488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TextBox 96"/>
          <p:cNvSpPr txBox="1"/>
          <p:nvPr/>
        </p:nvSpPr>
        <p:spPr>
          <a:xfrm>
            <a:off x="10716768" y="5614416"/>
            <a:ext cx="1417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D6A4F"/>
                </a:solidFill>
                <a:latin typeface="Calibri"/>
              </a:rPr>
              <a:t>Low</a:t>
            </a:r>
          </a:p>
        </p:txBody>
      </p:sp>
      <p:sp xmlns:p="http://schemas.openxmlformats.org/presentationml/2006/main" xmlns:a="http://schemas.openxmlformats.org/drawingml/2006/main">
        <p:nvSpPr>
          <p:cNvPr id="9999" name="LicenseFooter"/>
          <p:cNvSpPr txBox="1"/>
          <p:nvSpPr/>
        </p:nvSpPr>
        <p:spPr>
          <a:xfrm>
            <a:off x="200000" y="6700000"/>
            <a:ext cx="8800000" cy="20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700">
                <a:solidFill>
                  <a:srgbClr val="888888"/>
                </a:solidFill>
              </a:rPr>
              <a:t>© CFO Eyes – Single-user license. Redistribution prohibited. fredrik@cfoeyes.com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105156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0" i="0">
                <a:solidFill>
                  <a:srgbClr val="FFFFFF"/>
                </a:solidFill>
                <a:latin typeface="Georgia"/>
              </a:rPr>
              <a:t>Financial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498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5D9CE"/>
                </a:solidFill>
                <a:latin typeface="Calibri"/>
              </a:rPr>
              <a:t>NPV, IRR, Payback and 10-year cash flow profile — base 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58600" y="6492240"/>
            <a:ext cx="457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B0BDB8"/>
                </a:solidFill>
                <a:latin typeface="Calibri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384048" y="1170432"/>
            <a:ext cx="278892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84048" y="1170432"/>
            <a:ext cx="2788920" cy="3175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1208" y="1335024"/>
            <a:ext cx="2560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4A5C55"/>
                </a:solidFill>
                <a:latin typeface="Calibri"/>
              </a:rPr>
              <a:t>NET PRESENT VALUE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208" y="1581912"/>
            <a:ext cx="2560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0" i="0">
                <a:solidFill>
                  <a:srgbClr val="0D1B2A"/>
                </a:solidFill>
                <a:latin typeface="Georgia"/>
              </a:rPr>
              <a:t>[TSEK]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" y="2103120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B0BDB8"/>
                </a:solidFill>
                <a:latin typeface="Calibri"/>
              </a:rPr>
              <a:t>(Base Case, 10yr, WACC 10%)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47288" y="1170432"/>
            <a:ext cx="278892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447288" y="1170432"/>
            <a:ext cx="2788920" cy="3175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84448" y="1335024"/>
            <a:ext cx="2560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4A5C55"/>
                </a:solidFill>
                <a:latin typeface="Calibri"/>
              </a:rPr>
              <a:t>INTERNAL RATE OF RETURN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4448" y="1581912"/>
            <a:ext cx="2560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0" i="0">
                <a:solidFill>
                  <a:srgbClr val="2D6A4F"/>
                </a:solidFill>
                <a:latin typeface="Georgia"/>
              </a:rPr>
              <a:t>[%]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4448" y="2103120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B0BDB8"/>
                </a:solidFill>
                <a:latin typeface="Calibri"/>
              </a:rPr>
              <a:t>vs. hurdle rate of [X%]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4048" y="2651760"/>
            <a:ext cx="278892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84048" y="2651760"/>
            <a:ext cx="2788920" cy="31750"/>
          </a:xfrm>
          <a:prstGeom prst="rect">
            <a:avLst/>
          </a:prstGeom>
          <a:solidFill>
            <a:srgbClr val="1E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21208" y="2816352"/>
            <a:ext cx="2560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4A5C55"/>
                </a:solidFill>
                <a:latin typeface="Calibri"/>
              </a:rPr>
              <a:t>SIMPLE PAYBACK PERIOD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1208" y="3063240"/>
            <a:ext cx="2560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0" i="0">
                <a:solidFill>
                  <a:srgbClr val="1E3A52"/>
                </a:solidFill>
                <a:latin typeface="Georgia"/>
              </a:rPr>
              <a:t>[Yrs]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1208" y="3584448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B0BDB8"/>
                </a:solidFill>
                <a:latin typeface="Calibri"/>
              </a:rPr>
              <a:t>Discounted payback: [X] years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47288" y="2651760"/>
            <a:ext cx="278892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447288" y="2651760"/>
            <a:ext cx="2788920" cy="31750"/>
          </a:xfrm>
          <a:prstGeom prst="rect">
            <a:avLst/>
          </a:prstGeom>
          <a:solidFill>
            <a:srgbClr val="4A5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584448" y="2816352"/>
            <a:ext cx="2560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4A5C55"/>
                </a:solidFill>
                <a:latin typeface="Calibri"/>
              </a:rPr>
              <a:t>10-YEAR CUMULATIVE FCF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84448" y="3063240"/>
            <a:ext cx="2560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0" i="0">
                <a:solidFill>
                  <a:srgbClr val="4A5C55"/>
                </a:solidFill>
                <a:latin typeface="Georgia"/>
              </a:rPr>
              <a:t>[TSEK]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4448" y="3584448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B0BDB8"/>
                </a:solidFill>
                <a:latin typeface="Calibri"/>
              </a:rPr>
              <a:t>Undiscounted free cash flow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65392" y="1170432"/>
            <a:ext cx="5230368" cy="53035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702552" y="1298448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0D1B2A"/>
                </a:solidFill>
                <a:latin typeface="Georgia"/>
              </a:rPr>
              <a:t>Annual Free Cash Flow (TSEK) — Illustrative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02552" y="1645920"/>
            <a:ext cx="4937760" cy="889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839712" y="3953002"/>
            <a:ext cx="4754880" cy="12700"/>
          </a:xfrm>
          <a:prstGeom prst="rect">
            <a:avLst/>
          </a:prstGeom>
          <a:solidFill>
            <a:srgbClr val="1E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911035" y="3959352"/>
            <a:ext cx="309067" cy="1810512"/>
          </a:xfrm>
          <a:prstGeom prst="rect">
            <a:avLst/>
          </a:prstGeom>
          <a:solidFill>
            <a:srgbClr val="8B2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865315" y="4005072"/>
            <a:ext cx="491947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4A5C55"/>
                </a:solidFill>
                <a:latin typeface="Calibri"/>
              </a:rPr>
              <a:t>Yr 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386523" y="3752436"/>
            <a:ext cx="309067" cy="206915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340803" y="4005072"/>
            <a:ext cx="491947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4A5C55"/>
                </a:solidFill>
                <a:latin typeface="Calibri"/>
              </a:rPr>
              <a:t>Yr 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862011" y="3674842"/>
            <a:ext cx="309067" cy="284509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816291" y="4005072"/>
            <a:ext cx="491947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4A5C55"/>
                </a:solidFill>
                <a:latin typeface="Calibri"/>
              </a:rPr>
              <a:t>Yr 3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337499" y="3597249"/>
            <a:ext cx="309067" cy="362102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291779" y="4005072"/>
            <a:ext cx="491947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4A5C55"/>
                </a:solidFill>
                <a:latin typeface="Calibri"/>
              </a:rPr>
              <a:t>Yr 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812987" y="3519656"/>
            <a:ext cx="309067" cy="439695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767267" y="4005072"/>
            <a:ext cx="491947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4A5C55"/>
                </a:solidFill>
                <a:latin typeface="Calibri"/>
              </a:rPr>
              <a:t>Yr 5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288475" y="3442062"/>
            <a:ext cx="309067" cy="517289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9242755" y="4005072"/>
            <a:ext cx="491947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4A5C55"/>
                </a:solidFill>
                <a:latin typeface="Calibri"/>
              </a:rPr>
              <a:t>Yr 6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763963" y="3390333"/>
            <a:ext cx="309067" cy="569018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718243" y="4005072"/>
            <a:ext cx="491947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4A5C55"/>
                </a:solidFill>
                <a:latin typeface="Calibri"/>
              </a:rPr>
              <a:t>Yr 7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0239451" y="3338605"/>
            <a:ext cx="309067" cy="62074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10193731" y="4005072"/>
            <a:ext cx="491947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4A5C55"/>
                </a:solidFill>
                <a:latin typeface="Calibri"/>
              </a:rPr>
              <a:t>Yr 8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714939" y="3299808"/>
            <a:ext cx="309067" cy="659543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10669219" y="4005072"/>
            <a:ext cx="491947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4A5C55"/>
                </a:solidFill>
                <a:latin typeface="Calibri"/>
              </a:rPr>
              <a:t>Yr 9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1190427" y="3261011"/>
            <a:ext cx="309067" cy="69834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11144707" y="4005072"/>
            <a:ext cx="491947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4A5C55"/>
                </a:solidFill>
                <a:latin typeface="Calibri"/>
              </a:rPr>
              <a:t>Yr 10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702552" y="6080760"/>
            <a:ext cx="4937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4A5C55"/>
                </a:solidFill>
                <a:latin typeface="Calibri"/>
              </a:rPr>
              <a:t>→ Cash flows turn positive from Year 2. Full payback by Year [X].</a:t>
            </a:r>
          </a:p>
        </p:txBody>
      </p:sp>
      <p:sp xmlns:p="http://schemas.openxmlformats.org/presentationml/2006/main" xmlns:a="http://schemas.openxmlformats.org/drawingml/2006/main">
        <p:nvSpPr>
          <p:cNvPr id="9999" name="LicenseFooter"/>
          <p:cNvSpPr txBox="1"/>
          <p:nvSpPr/>
        </p:nvSpPr>
        <p:spPr>
          <a:xfrm>
            <a:off x="200000" y="6700000"/>
            <a:ext cx="8800000" cy="20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700">
                <a:solidFill>
                  <a:srgbClr val="888888"/>
                </a:solidFill>
              </a:rPr>
              <a:t>© CFO Eyes – Single-user license. Redistribution prohibited. fredrik@cfoeyes.com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105156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0" i="0">
                <a:solidFill>
                  <a:srgbClr val="FFFFFF"/>
                </a:solidFill>
                <a:latin typeface="Georgia"/>
              </a:rPr>
              <a:t>Scenario 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498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5D9CE"/>
                </a:solidFill>
                <a:latin typeface="Calibri"/>
              </a:rPr>
              <a:t>Base / Upside / Downside — impact on key financial metrics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58600" y="6492240"/>
            <a:ext cx="457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B0BDB8"/>
                </a:solidFill>
                <a:latin typeface="Calibri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048" y="1078992"/>
            <a:ext cx="11430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4A5C55"/>
                </a:solidFill>
                <a:latin typeface="Calibri"/>
              </a:rPr>
              <a:t>Three scenarios tested — Base case represents the most likely outcome.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4048" y="1417320"/>
            <a:ext cx="3749039" cy="5102352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84048" y="1417320"/>
            <a:ext cx="3749039" cy="38100"/>
          </a:xfrm>
          <a:prstGeom prst="rect">
            <a:avLst/>
          </a:prstGeom>
          <a:solidFill>
            <a:srgbClr val="8B2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66928" y="1581912"/>
            <a:ext cx="347471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8B2E1E"/>
                </a:solidFill>
                <a:latin typeface="Georgia"/>
              </a:rPr>
              <a:t>Downside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2011680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4A5C55"/>
                </a:solidFill>
                <a:latin typeface="Calibri"/>
              </a:rPr>
              <a:t>Conservative assumptions
−30% revenue, higher costs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532888"/>
            <a:ext cx="3428999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2651760"/>
            <a:ext cx="3474719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B0BDB8"/>
                </a:solidFill>
                <a:latin typeface="Calibri"/>
              </a:rPr>
              <a:t>NPV (TSEK)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2871216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8B2E1E"/>
                </a:solidFill>
                <a:latin typeface="Georgia"/>
              </a:rPr>
              <a:t>-[X] TSEK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419856"/>
            <a:ext cx="3428999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66928" y="3566160"/>
            <a:ext cx="3474719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B0BDB8"/>
                </a:solidFill>
                <a:latin typeface="Calibri"/>
              </a:rPr>
              <a:t>IRR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3785616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8B2E1E"/>
                </a:solidFill>
                <a:latin typeface="Georgia"/>
              </a:rPr>
              <a:t>[X]%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4334256"/>
            <a:ext cx="3428999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66928" y="4480560"/>
            <a:ext cx="3474719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B0BDB8"/>
                </a:solidFill>
                <a:latin typeface="Calibri"/>
              </a:rPr>
              <a:t>PAYBACK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4700016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8B2E1E"/>
                </a:solidFill>
                <a:latin typeface="Georgia"/>
              </a:rPr>
              <a:t>[X] yrs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5248656"/>
            <a:ext cx="3428999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66928" y="5394960"/>
            <a:ext cx="3474719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B0BDB8"/>
                </a:solidFill>
                <a:latin typeface="Calibri"/>
              </a:rPr>
              <a:t>10-YEAR FCF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5614416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8B2E1E"/>
                </a:solidFill>
                <a:latin typeface="Georgia"/>
              </a:rPr>
              <a:t>-[X] TSEK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34255" y="1417320"/>
            <a:ext cx="3749039" cy="5102352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334255" y="1417320"/>
            <a:ext cx="3749039" cy="3810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517135" y="1581912"/>
            <a:ext cx="347471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0D1B2A"/>
                </a:solidFill>
                <a:latin typeface="Georgia"/>
              </a:rPr>
              <a:t>Base Case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17135" y="2011680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4A5C55"/>
                </a:solidFill>
                <a:latin typeface="Calibri"/>
              </a:rPr>
              <a:t>Management estimate
Central assumptions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17135" y="2532888"/>
            <a:ext cx="3428999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517135" y="2651760"/>
            <a:ext cx="3474719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B0BDB8"/>
                </a:solidFill>
                <a:latin typeface="Calibri"/>
              </a:rPr>
              <a:t>NPV (TSEK)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17135" y="2871216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1B2A"/>
                </a:solidFill>
                <a:latin typeface="Georgia"/>
              </a:rPr>
              <a:t>[X] TSEK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17135" y="3419856"/>
            <a:ext cx="3428999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517135" y="3566160"/>
            <a:ext cx="3474719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B0BDB8"/>
                </a:solidFill>
                <a:latin typeface="Calibri"/>
              </a:rPr>
              <a:t>IRR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17135" y="3785616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1B2A"/>
                </a:solidFill>
                <a:latin typeface="Georgia"/>
              </a:rPr>
              <a:t>[X]%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517135" y="4334256"/>
            <a:ext cx="3428999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517135" y="4480560"/>
            <a:ext cx="3474719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B0BDB8"/>
                </a:solidFill>
                <a:latin typeface="Calibri"/>
              </a:rPr>
              <a:t>PAYBACK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17135" y="4700016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1B2A"/>
                </a:solidFill>
                <a:latin typeface="Georgia"/>
              </a:rPr>
              <a:t>[X] yrs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17135" y="5248656"/>
            <a:ext cx="3428999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517135" y="5394960"/>
            <a:ext cx="3474719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B0BDB8"/>
                </a:solidFill>
                <a:latin typeface="Calibri"/>
              </a:rPr>
              <a:t>10-YEAR FCF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17135" y="5614416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1B2A"/>
                </a:solidFill>
                <a:latin typeface="Georgia"/>
              </a:rPr>
              <a:t>[X] TSEK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284462" y="1417320"/>
            <a:ext cx="3749039" cy="5102352"/>
          </a:xfrm>
          <a:prstGeom prst="rect">
            <a:avLst/>
          </a:prstGeom>
          <a:solidFill>
            <a:srgbClr val="FFFFFF"/>
          </a:solidFill>
          <a:ln w="635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284462" y="1417320"/>
            <a:ext cx="3749039" cy="3810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467342" y="1581912"/>
            <a:ext cx="347471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2D6A4F"/>
                </a:solidFill>
                <a:latin typeface="Georgia"/>
              </a:rPr>
              <a:t>Upside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67342" y="2011680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4A5C55"/>
                </a:solidFill>
                <a:latin typeface="Calibri"/>
              </a:rPr>
              <a:t>Optimistic assumptions
+30% revenue, lower costs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467342" y="2532888"/>
            <a:ext cx="3428999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467342" y="2651760"/>
            <a:ext cx="3474719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B0BDB8"/>
                </a:solidFill>
                <a:latin typeface="Calibri"/>
              </a:rPr>
              <a:t>NPV (TSEK)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67342" y="2871216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2D6A4F"/>
                </a:solidFill>
                <a:latin typeface="Georgia"/>
              </a:rPr>
              <a:t>[X] TSEK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467342" y="3419856"/>
            <a:ext cx="3428999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8467342" y="3566160"/>
            <a:ext cx="3474719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B0BDB8"/>
                </a:solidFill>
                <a:latin typeface="Calibri"/>
              </a:rPr>
              <a:t>IRR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67342" y="3785616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2D6A4F"/>
                </a:solidFill>
                <a:latin typeface="Georgia"/>
              </a:rPr>
              <a:t>[X]%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467342" y="4334256"/>
            <a:ext cx="3428999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8467342" y="4480560"/>
            <a:ext cx="3474719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B0BDB8"/>
                </a:solidFill>
                <a:latin typeface="Calibri"/>
              </a:rPr>
              <a:t>PAYBACK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467342" y="4700016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2D6A4F"/>
                </a:solidFill>
                <a:latin typeface="Georgia"/>
              </a:rPr>
              <a:t>[X] yrs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467342" y="5248656"/>
            <a:ext cx="3428999" cy="5080"/>
          </a:xfrm>
          <a:prstGeom prst="rect">
            <a:avLst/>
          </a:prstGeom>
          <a:solidFill>
            <a:srgbClr val="E8E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8467342" y="5394960"/>
            <a:ext cx="3474719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B0BDB8"/>
                </a:solidFill>
                <a:latin typeface="Calibri"/>
              </a:rPr>
              <a:t>10-YEAR FCF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67342" y="5614416"/>
            <a:ext cx="3474719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2D6A4F"/>
                </a:solidFill>
                <a:latin typeface="Georgia"/>
              </a:rPr>
              <a:t>[X] TSEK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4048" y="6537960"/>
            <a:ext cx="11430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1">
                <a:solidFill>
                  <a:srgbClr val="B0BDB8"/>
                </a:solidFill>
                <a:latin typeface="Calibri"/>
              </a:rPr>
              <a:t>Scenario probability weighting:  Downside 20%  ·  Base Case 65%  ·  Upside 15%   →   Probability-weighted NPV: [X] TSEK</a:t>
            </a:r>
          </a:p>
        </p:txBody>
      </p:sp>
      <p:sp xmlns:p="http://schemas.openxmlformats.org/presentationml/2006/main" xmlns:a="http://schemas.openxmlformats.org/drawingml/2006/main">
        <p:nvSpPr>
          <p:cNvPr id="9999" name="LicenseFooter"/>
          <p:cNvSpPr txBox="1"/>
          <p:nvSpPr/>
        </p:nvSpPr>
        <p:spPr>
          <a:xfrm>
            <a:off x="200000" y="6700000"/>
            <a:ext cx="8800000" cy="20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700">
                <a:solidFill>
                  <a:srgbClr val="888888"/>
                </a:solidFill>
              </a:rPr>
              <a:t>© CFO Eyes – Single-user license. Redistribution prohibited. fredrik@cfoeyes.com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105156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0" i="0">
                <a:solidFill>
                  <a:srgbClr val="FFFFFF"/>
                </a:solidFill>
                <a:latin typeface="Georgia"/>
              </a:rPr>
              <a:t>Risk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498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5D9CE"/>
                </a:solidFill>
                <a:latin typeface="Calibri"/>
              </a:rPr>
              <a:t>Key risks, likelihood, impact and mitigations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58600" y="6492240"/>
            <a:ext cx="457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B0BDB8"/>
                </a:solidFill>
                <a:latin typeface="Calibri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048" y="109728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0D1B2A"/>
                </a:solidFill>
                <a:latin typeface="Georgia"/>
              </a:rPr>
              <a:t>Risk Register — Investment-Specific Risks</a:t>
            </a:r>
          </a:p>
        </p:txBody>
      </p:sp>
      <p:sp>
        <p:nvSpPr>
          <p:cNvPr id="8" name="Rectangle 7"/>
          <p:cNvSpPr/>
          <p:nvPr/>
        </p:nvSpPr>
        <p:spPr>
          <a:xfrm>
            <a:off x="384048" y="1600200"/>
            <a:ext cx="365760" cy="3657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38912" y="1664208"/>
            <a:ext cx="274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9808" y="1600200"/>
            <a:ext cx="3200400" cy="3657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" y="1664208"/>
            <a:ext cx="31089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Risk Description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50208" y="1600200"/>
            <a:ext cx="1280160" cy="3657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005072" y="1664208"/>
            <a:ext cx="1188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Category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0368" y="1600200"/>
            <a:ext cx="1188720" cy="3657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285232" y="1664208"/>
            <a:ext cx="1097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Likelihood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19088" y="1600200"/>
            <a:ext cx="1188720" cy="3657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73952" y="1664208"/>
            <a:ext cx="1097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Impact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07808" y="1600200"/>
            <a:ext cx="4572000" cy="36576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662672" y="1664208"/>
            <a:ext cx="44805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Mitigation Action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4048" y="1965960"/>
            <a:ext cx="36576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48056" y="2121408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" y="1965960"/>
            <a:ext cx="320040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13816" y="2121408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CapEx cost overrun — actual cost exceeds budget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950208" y="1965960"/>
            <a:ext cx="128016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014216" y="2121408"/>
            <a:ext cx="1188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Financial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30368" y="1965960"/>
            <a:ext cx="118872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294376" y="2121408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B56A0E"/>
                </a:solidFill>
                <a:latin typeface="Calibri"/>
              </a:rPr>
              <a:t>Medium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19088" y="1965960"/>
            <a:ext cx="118872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83096" y="2121408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8B2E1E"/>
                </a:solidFill>
                <a:latin typeface="Calibri"/>
              </a:rPr>
              <a:t>High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607808" y="1965960"/>
            <a:ext cx="457200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671816" y="2121408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D1B2A"/>
                </a:solidFill>
                <a:latin typeface="Calibri"/>
              </a:rPr>
              <a:t>Contingency 10% included; fixed-price contracts where possible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84048" y="2660904"/>
            <a:ext cx="36576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48056" y="2816352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9808" y="2660904"/>
            <a:ext cx="320040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13816" y="2816352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Delay in delivery / installation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50208" y="2660904"/>
            <a:ext cx="128016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014216" y="2816352"/>
            <a:ext cx="1188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Execution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230368" y="2660904"/>
            <a:ext cx="118872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5294376" y="28163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B56A0E"/>
                </a:solidFill>
                <a:latin typeface="Calibri"/>
              </a:rPr>
              <a:t>Medium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419088" y="2660904"/>
            <a:ext cx="118872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483096" y="281635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B56A0E"/>
                </a:solidFill>
                <a:latin typeface="Calibri"/>
              </a:rPr>
              <a:t>Medium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607808" y="2660904"/>
            <a:ext cx="457200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7671816" y="2816352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D1B2A"/>
                </a:solidFill>
                <a:latin typeface="Calibri"/>
              </a:rPr>
              <a:t>Phased implementation plan; milestone-based supplier payments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84048" y="3355848"/>
            <a:ext cx="36576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448056" y="3511296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49808" y="3355848"/>
            <a:ext cx="320040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13816" y="3511296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Revenue uplift lower than projected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950208" y="3355848"/>
            <a:ext cx="128016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4014216" y="3511296"/>
            <a:ext cx="1188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Commercial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230368" y="3355848"/>
            <a:ext cx="118872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5294376" y="3511296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B56A0E"/>
                </a:solidFill>
                <a:latin typeface="Calibri"/>
              </a:rPr>
              <a:t>Medium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419088" y="3355848"/>
            <a:ext cx="118872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6483096" y="3511296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8B2E1E"/>
                </a:solidFill>
                <a:latin typeface="Calibri"/>
              </a:rPr>
              <a:t>High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607808" y="3355848"/>
            <a:ext cx="457200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7671816" y="3511296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D1B2A"/>
                </a:solidFill>
                <a:latin typeface="Calibri"/>
              </a:rPr>
              <a:t>Stress-tested in downside scenario; staged investment approach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84048" y="4050792"/>
            <a:ext cx="36576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448056" y="42062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4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49808" y="4050792"/>
            <a:ext cx="320040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813816" y="420624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Technology risk — system integration challenges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950208" y="4050792"/>
            <a:ext cx="128016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4014216" y="4206240"/>
            <a:ext cx="1188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Technology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230368" y="4050792"/>
            <a:ext cx="118872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5294376" y="420624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D6A4F"/>
                </a:solidFill>
                <a:latin typeface="Calibri"/>
              </a:rPr>
              <a:t>Low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419088" y="4050792"/>
            <a:ext cx="118872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6483096" y="420624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B56A0E"/>
                </a:solidFill>
                <a:latin typeface="Calibri"/>
              </a:rPr>
              <a:t>Medium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607808" y="4050792"/>
            <a:ext cx="457200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7671816" y="4206240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D1B2A"/>
                </a:solidFill>
                <a:latin typeface="Calibri"/>
              </a:rPr>
              <a:t>Proof-of-concept phase; vendor SLA and support contract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84048" y="4745736"/>
            <a:ext cx="36576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448056" y="4901184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5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49808" y="4745736"/>
            <a:ext cx="320040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813816" y="4901184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Organisational resistance / change management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950208" y="4745736"/>
            <a:ext cx="128016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4014216" y="4901184"/>
            <a:ext cx="1188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People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230368" y="4745736"/>
            <a:ext cx="118872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5294376" y="4901184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B56A0E"/>
                </a:solidFill>
                <a:latin typeface="Calibri"/>
              </a:rPr>
              <a:t>Medium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419088" y="4745736"/>
            <a:ext cx="118872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6483096" y="4901184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D6A4F"/>
                </a:solidFill>
                <a:latin typeface="Calibri"/>
              </a:rPr>
              <a:t>Low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607808" y="4745736"/>
            <a:ext cx="4572000" cy="649224"/>
          </a:xfrm>
          <a:prstGeom prst="rect">
            <a:avLst/>
          </a:prstGeom>
          <a:solidFill>
            <a:srgbClr val="FFFFFF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7671816" y="4901184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D1B2A"/>
                </a:solidFill>
                <a:latin typeface="Calibri"/>
              </a:rPr>
              <a:t>Dedicated change lead; early stakeholder engagement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84048" y="5440680"/>
            <a:ext cx="36576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448056" y="5596128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6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49808" y="5440680"/>
            <a:ext cx="320040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813816" y="5596128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Macroeconomic / FX risk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950208" y="5440680"/>
            <a:ext cx="128016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4014216" y="5596128"/>
            <a:ext cx="1188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0D1B2A"/>
                </a:solidFill>
                <a:latin typeface="Calibri"/>
              </a:rPr>
              <a:t>External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230368" y="5440680"/>
            <a:ext cx="118872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TextBox 86"/>
          <p:cNvSpPr txBox="1"/>
          <p:nvPr/>
        </p:nvSpPr>
        <p:spPr>
          <a:xfrm>
            <a:off x="5294376" y="5596128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D6A4F"/>
                </a:solidFill>
                <a:latin typeface="Calibri"/>
              </a:rPr>
              <a:t>Low</a:t>
            </a:r>
          </a:p>
        </p:txBody>
      </p:sp>
      <p:sp>
        <p:nvSpPr>
          <p:cNvPr id="88" name="Rectangle 87"/>
          <p:cNvSpPr/>
          <p:nvPr/>
        </p:nvSpPr>
        <p:spPr>
          <a:xfrm>
            <a:off x="6419088" y="5440680"/>
            <a:ext cx="118872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6483096" y="5596128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B56A0E"/>
                </a:solidFill>
                <a:latin typeface="Calibri"/>
              </a:rPr>
              <a:t>Medium</a:t>
            </a:r>
          </a:p>
        </p:txBody>
      </p:sp>
      <p:sp>
        <p:nvSpPr>
          <p:cNvPr id="90" name="Rectangle 89"/>
          <p:cNvSpPr/>
          <p:nvPr/>
        </p:nvSpPr>
        <p:spPr>
          <a:xfrm>
            <a:off x="7607808" y="5440680"/>
            <a:ext cx="4572000" cy="649224"/>
          </a:xfrm>
          <a:prstGeom prst="rect">
            <a:avLst/>
          </a:prstGeom>
          <a:solidFill>
            <a:srgbClr val="EEF4F0"/>
          </a:solidFill>
          <a:ln w="5080">
            <a:solidFill>
              <a:srgbClr val="E8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TextBox 90"/>
          <p:cNvSpPr txBox="1"/>
          <p:nvPr/>
        </p:nvSpPr>
        <p:spPr>
          <a:xfrm>
            <a:off x="7671816" y="5596128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D1B2A"/>
                </a:solidFill>
                <a:latin typeface="Calibri"/>
              </a:rPr>
              <a:t>Scenario analysis covers revenue downside</a:t>
            </a:r>
          </a:p>
        </p:txBody>
      </p:sp>
      <p:sp xmlns:p="http://schemas.openxmlformats.org/presentationml/2006/main" xmlns:a="http://schemas.openxmlformats.org/drawingml/2006/main">
        <p:nvSpPr>
          <p:cNvPr id="9999" name="LicenseFooter"/>
          <p:cNvSpPr txBox="1"/>
          <p:nvSpPr/>
        </p:nvSpPr>
        <p:spPr>
          <a:xfrm>
            <a:off x="200000" y="6700000"/>
            <a:ext cx="8800000" cy="20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700">
                <a:solidFill>
                  <a:srgbClr val="888888"/>
                </a:solidFill>
              </a:rPr>
              <a:t>© CFO Eyes – Single-user license. Redistribution prohibited. fredrik@cfoeyes.com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909560" y="0"/>
            <a:ext cx="4279392" cy="6858000"/>
          </a:xfrm>
          <a:prstGeom prst="rect">
            <a:avLst/>
          </a:prstGeom>
          <a:solidFill>
            <a:srgbClr val="1E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658600" y="6492240"/>
            <a:ext cx="457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B0BDB8"/>
                </a:solidFill>
                <a:latin typeface="Calibri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6858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200" b="0" i="0">
                <a:solidFill>
                  <a:srgbClr val="FFFFFF"/>
                </a:solidFill>
                <a:latin typeface="Georgia"/>
              </a:rPr>
              <a:t>Recommendation
&amp; Decision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2514600"/>
            <a:ext cx="4114800" cy="8890"/>
          </a:xfrm>
          <a:prstGeom prst="rect">
            <a:avLst/>
          </a:prstGeom>
          <a:solidFill>
            <a:srgbClr val="7AA8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2743200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FFFFFF"/>
                </a:solidFill>
                <a:latin typeface="Georgia"/>
              </a:rPr>
              <a:t>We recommend APPROVAL of this investment.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3401568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5D9CE"/>
                </a:solidFill>
                <a:latin typeface="Calibri"/>
              </a:rPr>
              <a:t>—  Positive NPV under base and upside scenarios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995928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5D9CE"/>
                </a:solidFill>
                <a:latin typeface="Calibri"/>
              </a:rPr>
              <a:t>—  IRR exceeds company hurdle rate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4590288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5D9CE"/>
                </a:solidFill>
                <a:latin typeface="Calibri"/>
              </a:rPr>
              <a:t>—  Payback within [X] 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5184648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5D9CE"/>
                </a:solidFill>
                <a:latin typeface="Calibri"/>
              </a:rPr>
              <a:t>—  Risks are identified and manageable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5779008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5D9CE"/>
                </a:solidFill>
                <a:latin typeface="Calibri"/>
              </a:rPr>
              <a:t>—  Strategic fit with [company initiative]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40" y="731520"/>
            <a:ext cx="3840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Georgia"/>
              </a:rPr>
              <a:t>Action Required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1170432"/>
            <a:ext cx="3840480" cy="8890"/>
          </a:xfrm>
          <a:prstGeom prst="rect">
            <a:avLst/>
          </a:prstGeom>
          <a:solidFill>
            <a:srgbClr val="7AA8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92440" y="1371600"/>
            <a:ext cx="201168" cy="355600"/>
          </a:xfrm>
          <a:prstGeom prst="rect">
            <a:avLst/>
          </a:prstGeom>
          <a:solidFill>
            <a:srgbClr val="7AA8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92440" y="1426464"/>
            <a:ext cx="20116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7AA894"/>
                </a:solidFill>
                <a:latin typeface="Calibr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1408176"/>
            <a:ext cx="25603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Approve CapEx budget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1737360"/>
            <a:ext cx="3291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C5D9CE"/>
                </a:solidFill>
                <a:latin typeface="Calibri"/>
              </a:rPr>
              <a:t>TSEK [X]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92440" y="2377440"/>
            <a:ext cx="201168" cy="355600"/>
          </a:xfrm>
          <a:prstGeom prst="rect">
            <a:avLst/>
          </a:prstGeom>
          <a:solidFill>
            <a:srgbClr val="7AA8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092440" y="2432304"/>
            <a:ext cx="20116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7AA894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2414016"/>
            <a:ext cx="25603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Authorise project start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2743200"/>
            <a:ext cx="3291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C5D9CE"/>
                </a:solidFill>
                <a:latin typeface="Calibri"/>
              </a:rPr>
              <a:t>[Start date]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92440" y="3383280"/>
            <a:ext cx="201168" cy="355600"/>
          </a:xfrm>
          <a:prstGeom prst="rect">
            <a:avLst/>
          </a:prstGeom>
          <a:solidFill>
            <a:srgbClr val="7AA8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092440" y="3438144"/>
            <a:ext cx="20116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7AA894"/>
                </a:solidFill>
                <a:latin typeface="Calibri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0" y="3419856"/>
            <a:ext cx="25603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Assign project sponsor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0" y="3749040"/>
            <a:ext cx="3291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C5D9CE"/>
                </a:solidFill>
                <a:latin typeface="Calibri"/>
              </a:rPr>
              <a:t>[Name]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92440" y="4389120"/>
            <a:ext cx="201168" cy="355600"/>
          </a:xfrm>
          <a:prstGeom prst="rect">
            <a:avLst/>
          </a:prstGeom>
          <a:solidFill>
            <a:srgbClr val="7AA8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92440" y="4443984"/>
            <a:ext cx="20116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7AA894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0" y="4425696"/>
            <a:ext cx="25603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Set milestone review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12480" y="4754880"/>
            <a:ext cx="3291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C5D9CE"/>
                </a:solidFill>
                <a:latin typeface="Calibri"/>
              </a:rPr>
              <a:t>[Date]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092440" y="5394960"/>
            <a:ext cx="201168" cy="355600"/>
          </a:xfrm>
          <a:prstGeom prst="rect">
            <a:avLst/>
          </a:prstGeom>
          <a:solidFill>
            <a:srgbClr val="7AA8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092440" y="5449824"/>
            <a:ext cx="20116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7AA894"/>
                </a:solidFill>
                <a:latin typeface="Calibri"/>
              </a:rPr>
              <a:t>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12480" y="5431536"/>
            <a:ext cx="25603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Confirm reporting cadence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12480" y="5760720"/>
            <a:ext cx="3291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C5D9CE"/>
                </a:solidFill>
                <a:latin typeface="Calibri"/>
              </a:rPr>
              <a:t>Monthly to [Committee]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360" y="6510528"/>
            <a:ext cx="100584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C55"/>
                </a:solidFill>
                <a:latin typeface="Calibri"/>
              </a:rPr>
              <a:t>CONFIDENTIAL  ·  For internal use only  ·  [Company Name]  ·  [Date]</a:t>
            </a:r>
          </a:p>
        </p:txBody>
      </p:sp>
      <p:sp xmlns:p="http://schemas.openxmlformats.org/presentationml/2006/main" xmlns:a="http://schemas.openxmlformats.org/drawingml/2006/main">
        <p:nvSpPr>
          <p:cNvPr id="9999" name="LicenseFooter"/>
          <p:cNvSpPr txBox="1"/>
          <p:nvSpPr/>
        </p:nvSpPr>
        <p:spPr>
          <a:xfrm>
            <a:off x="200000" y="6700000"/>
            <a:ext cx="8800000" cy="20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700">
                <a:solidFill>
                  <a:srgbClr val="888888"/>
                </a:solidFill>
              </a:rPr>
              <a:t>© CFO Eyes – Single-user license. Redistribution prohibited. fredrik@cfoeyes.com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1230</Words>
  <Application>Microsoft Macintosh PowerPoint</Application>
  <PresentationFormat>Custom</PresentationFormat>
  <Paragraphs>301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Fredrik Orre</cp:lastModifiedBy>
  <cp:revision>1</cp:revision>
  <dcterms:created xsi:type="dcterms:W3CDTF">2013-01-27T09:14:16Z</dcterms:created>
  <dcterms:modified xsi:type="dcterms:W3CDTF">2026-05-04T15:16:23Z</dcterms:modified>
  <cp:category/>
</cp:coreProperties>
</file>