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0"/>
            <a:ext cx="11686032" cy="36576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880360"/>
            <a:ext cx="11686032" cy="45720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822960"/>
            <a:ext cx="8229600" cy="457200"/>
          </a:xfrm>
          <a:prstGeom prst="rect">
            <a:avLst/>
          </a:prstGeom>
          <a:noFill/>
        </p:spPr>
        <p:txBody>
          <a:bodyPr wrap="square" lIns="45720" tIns="36576" rIns="36576" bIns="18288">
            <a:spAutoFit/>
          </a:bodyPr>
          <a:lstStyle/>
          <a:p>
            <a:pPr algn="l"/>
            <a:r>
              <a:rPr sz="14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1325880"/>
            <a:ext cx="9144000" cy="201168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5000" b="1" i="0">
                <a:solidFill>
                  <a:srgbClr val="0D1B2A"/>
                </a:solidFill>
                <a:latin typeface="Fraunces"/>
              </a:rPr>
              <a:t>Monthly Financial
Board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383280"/>
            <a:ext cx="8229600" cy="411480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1400" b="0" i="0">
                <a:solidFill>
                  <a:srgbClr val="1A1A1A"/>
                </a:solidFill>
                <a:latin typeface="Inter"/>
              </a:rPr>
              <a:t>[Month Year]  |  Prepared by CFO / Finance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" y="3931920"/>
            <a:ext cx="4114800" cy="3657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4114800"/>
            <a:ext cx="7315200" cy="320040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1000" b="0" i="1">
                <a:solidFill>
                  <a:srgbClr val="708078"/>
                </a:solidFill>
                <a:latin typeface="Inter"/>
              </a:rPr>
              <a:t>Confidential  |  For Board Use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94392" y="6309360"/>
            <a:ext cx="1920240" cy="365760"/>
          </a:xfrm>
          <a:prstGeom prst="rect">
            <a:avLst/>
          </a:prstGeom>
          <a:noFill/>
        </p:spPr>
        <p:txBody>
          <a:bodyPr wrap="square" lIns="45720" tIns="36576" rIns="36576" bIns="18288">
            <a:spAutoFit/>
          </a:bodyPr>
          <a:lstStyle/>
          <a:p>
            <a:pPr algn="r"/>
            <a:r>
              <a:rPr sz="1100" b="1" i="0">
                <a:solidFill>
                  <a:srgbClr val="2D6A4F"/>
                </a:solidFill>
                <a:latin typeface="Inter"/>
              </a:rPr>
              <a:t>cfoeyes.com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Executive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[Month Year]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2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1051560"/>
            <a:ext cx="3849624" cy="347472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8600" y="1051560"/>
            <a:ext cx="3849624" cy="347472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Inter"/>
              </a:rPr>
              <a:t>Key Highlights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" y="1399032"/>
            <a:ext cx="3849624" cy="520293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3464" y="1472184"/>
            <a:ext cx="3739896" cy="5047488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Revenue [X]k vs budget [Y]k — [+/-Z]% variance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Gross margin [X]% — [above/below] target of [Y]%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EBITDA [X]k — margin [Y]%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Cash position [X]k — [strong/adequate/tight]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Headcount [X] FTE — [+/-Y] vs prior month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69664" y="1051560"/>
            <a:ext cx="3849624" cy="347472"/>
          </a:xfrm>
          <a:prstGeom prst="rect">
            <a:avLst/>
          </a:prstGeom>
          <a:solidFill>
            <a:srgbClr val="B03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69664" y="1051560"/>
            <a:ext cx="3849624" cy="347472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Inter"/>
              </a:rPr>
              <a:t>Key Risks &amp; Challenges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9664" y="1399032"/>
            <a:ext cx="3849624" cy="520293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24528" y="1472184"/>
            <a:ext cx="3739896" cy="5047488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[Risk 1: describe with financial impact]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[Risk 2: describe with financial impact]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[Risk 3: operational / market risk]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[Risk 4: regulatory / compliance]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[Mitigant or early warning signal]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10728" y="1051560"/>
            <a:ext cx="3849624" cy="347472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10728" y="1051560"/>
            <a:ext cx="3849624" cy="347472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Inter"/>
              </a:rPr>
              <a:t>Decisions Required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10728" y="1399032"/>
            <a:ext cx="3849624" cy="520293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65592" y="1472184"/>
            <a:ext cx="3739896" cy="5047488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[Decision 1: what the board needs to approve]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[Decision 2: budget adjustment or re-forecast]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[Decision 3: investment or resource allocation]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[Decision 4: strategic or operational matter]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[Action owner &amp; deadline]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Financial Highlights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Key metrics at a glance — Month &amp; YTD vs Budget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3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106424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56032" y="1106424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7472" y="1179576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Revenue (Month)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" y="1408176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[X,XXX]k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" y="1911096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Budget: [Y,YYY]k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02382" y="1106424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602382" y="1106424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693822" y="1179576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YTD Revenue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57246" y="1408176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[XX,XXX]k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3822" y="1911096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Budget: [YY,YYY]k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48732" y="1106424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48732" y="1106424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040172" y="1179576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Gross Margin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03596" y="1408176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[XX.X]%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40172" y="1911096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Target: [YY]%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95083" y="1106424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295083" y="1106424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86523" y="1179576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EBITDA (Month)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49947" y="1408176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[X,XXX]k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86523" y="1911096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Margin: [XX]%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641433" y="1106424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641433" y="1106424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732873" y="1179576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Net Profit (Month)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96297" y="1408176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[XXX]k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32873" y="1911096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Net Margin: [X.X]%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6032" y="2441448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56032" y="2441448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47472" y="2514600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YTD Budget Var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96" y="2743200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D47A1A"/>
                </a:solidFill>
                <a:latin typeface="Fraunces"/>
              </a:rPr>
              <a:t>[+/-X]%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7472" y="3246120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vs YTD Budget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602382" y="2441448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2602382" y="2441448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693822" y="2514600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Cash Balance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57246" y="2743200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[XX,XXX]k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693822" y="3246120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vs Prior Month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948732" y="2441448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4948732" y="2441448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040172" y="2514600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DSO (Days)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03596" y="2743200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[XX] days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40172" y="3246120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Target: [YY] days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295083" y="2441448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295083" y="2441448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7386523" y="2514600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Headcount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49947" y="2743200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[XXX] FTE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86523" y="3246120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vs Budget: [YYY]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641433" y="2441448"/>
            <a:ext cx="225491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9641433" y="2441448"/>
            <a:ext cx="36576" cy="11887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9732873" y="2514600"/>
            <a:ext cx="2126894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Turnover (Ann.)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696297" y="2743200"/>
            <a:ext cx="2163470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[X.X]%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32873" y="3246120"/>
            <a:ext cx="2126894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YTD Leavers: [N]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56032" y="3794760"/>
            <a:ext cx="11676888" cy="1371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347472" y="3849624"/>
            <a:ext cx="3749039" cy="256032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● Favourable vs budget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187952" y="3849624"/>
            <a:ext cx="3749039" cy="256032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1" i="0">
                <a:solidFill>
                  <a:srgbClr val="D47A1A"/>
                </a:solidFill>
                <a:latin typeface="Inter"/>
              </a:rPr>
              <a:t>● Within tolerance (±5%)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028432" y="3849624"/>
            <a:ext cx="3749039" cy="256032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1" i="0">
                <a:solidFill>
                  <a:srgbClr val="B03020"/>
                </a:solidFill>
                <a:latin typeface="Inter"/>
              </a:rPr>
              <a:t>● Adverse — action required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Income Statement — Month &amp; YTD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Actuals vs Budget with variance analysis  |  Currency: [CCY] thousands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4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051560"/>
            <a:ext cx="4352544" cy="31089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56032" y="1051560"/>
            <a:ext cx="4352544" cy="310896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000" b="1" i="0">
                <a:solidFill>
                  <a:srgbClr val="2D6A4F"/>
                </a:solidFill>
                <a:latin typeface="Inter"/>
              </a:rPr>
              <a:t>Current Month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6032" y="1362456"/>
            <a:ext cx="4352544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56032" y="1362456"/>
            <a:ext cx="1828800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084832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Actual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15768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Budget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46704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Variance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7640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 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" y="1673352"/>
            <a:ext cx="18288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2608" y="1673352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Revenue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84832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121408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15768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752344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46704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83280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[+/-XXX]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77640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014216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6032" y="2025396"/>
            <a:ext cx="18288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92608" y="2025396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COGS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84832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121408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15768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752344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46704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3383280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[+/-XXX]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977640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014216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6032" y="2377440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92608" y="2377440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Gross Profit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84832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121408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715768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752344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46704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3383280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[+/-XXX]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977640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4014216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56032" y="2729484"/>
            <a:ext cx="18288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292608" y="2729484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Gross Margin%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84832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2121408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715768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2752344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346704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3383280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77640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4014216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56032" y="3081528"/>
            <a:ext cx="18288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292608" y="3081528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OPEX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84832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2121408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715768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2752344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346704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3383280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[+/-XXX]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977640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014216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56032" y="3433572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292608" y="3433572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EBIT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84832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2121408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715768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2752344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346704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3383280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977640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4014216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56032" y="3785616"/>
            <a:ext cx="18288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292608" y="3785616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Net Finance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084832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2121408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715768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2752344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346704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3383280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977640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4014216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56032" y="4137660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292608" y="4137660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Net Profit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084832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2121408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715768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2752344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346704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3383280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977640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4014216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56032" y="4489704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292608" y="4489704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EBITDA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084832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2121408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715768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2752344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346704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3383280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977640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4014216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56032" y="4841748"/>
            <a:ext cx="18288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292608" y="4841748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EBITDA Margin%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2084832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2121408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715768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2752344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346704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3383280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977640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4014216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718304" y="1051560"/>
            <a:ext cx="4352544" cy="31089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119"/>
          <p:cNvSpPr txBox="1"/>
          <p:nvPr/>
        </p:nvSpPr>
        <p:spPr>
          <a:xfrm>
            <a:off x="4718304" y="1051560"/>
            <a:ext cx="4352544" cy="310896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000" b="1" i="0">
                <a:solidFill>
                  <a:srgbClr val="2D6A4F"/>
                </a:solidFill>
                <a:latin typeface="Inter"/>
              </a:rPr>
              <a:t>Year-to-Date (YTD)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718304" y="1362456"/>
            <a:ext cx="4352544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4718304" y="1362456"/>
            <a:ext cx="1828800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endParaRPr/>
          </a:p>
        </p:txBody>
      </p:sp>
      <p:sp>
        <p:nvSpPr>
          <p:cNvPr id="123" name="TextBox 122"/>
          <p:cNvSpPr txBox="1"/>
          <p:nvPr/>
        </p:nvSpPr>
        <p:spPr>
          <a:xfrm>
            <a:off x="6547104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Actual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178040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Budget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808976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Variance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8439912" y="1362456"/>
            <a:ext cx="63093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 %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4718304" y="1673352"/>
            <a:ext cx="18288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4754880" y="1673352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Revenue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6547104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6583680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7178040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7214616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7808976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7845552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[+/-XXX]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8439912" y="1673352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8476488" y="167335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718304" y="2025396"/>
            <a:ext cx="18288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4754880" y="2025396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COGS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547104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6583680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178040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7214616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7808976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TextBox 143"/>
          <p:cNvSpPr txBox="1"/>
          <p:nvPr/>
        </p:nvSpPr>
        <p:spPr>
          <a:xfrm>
            <a:off x="7845552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[+/-XXX]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8439912" y="2025396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TextBox 145"/>
          <p:cNvSpPr txBox="1"/>
          <p:nvPr/>
        </p:nvSpPr>
        <p:spPr>
          <a:xfrm>
            <a:off x="8476488" y="202539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4718304" y="2377440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TextBox 147"/>
          <p:cNvSpPr txBox="1"/>
          <p:nvPr/>
        </p:nvSpPr>
        <p:spPr>
          <a:xfrm>
            <a:off x="4754880" y="2377440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Gross Profit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6547104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6583680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7178040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TextBox 151"/>
          <p:cNvSpPr txBox="1"/>
          <p:nvPr/>
        </p:nvSpPr>
        <p:spPr>
          <a:xfrm>
            <a:off x="7214616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7808976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TextBox 153"/>
          <p:cNvSpPr txBox="1"/>
          <p:nvPr/>
        </p:nvSpPr>
        <p:spPr>
          <a:xfrm>
            <a:off x="7845552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[+/-XXX]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8439912" y="237744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8476488" y="237744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4718304" y="2729484"/>
            <a:ext cx="18288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TextBox 157"/>
          <p:cNvSpPr txBox="1"/>
          <p:nvPr/>
        </p:nvSpPr>
        <p:spPr>
          <a:xfrm>
            <a:off x="4754880" y="2729484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Gross Margin%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6547104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TextBox 159"/>
          <p:cNvSpPr txBox="1"/>
          <p:nvPr/>
        </p:nvSpPr>
        <p:spPr>
          <a:xfrm>
            <a:off x="6583680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7178040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2" name="TextBox 161"/>
          <p:cNvSpPr txBox="1"/>
          <p:nvPr/>
        </p:nvSpPr>
        <p:spPr>
          <a:xfrm>
            <a:off x="7214616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7808976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TextBox 163"/>
          <p:cNvSpPr txBox="1"/>
          <p:nvPr/>
        </p:nvSpPr>
        <p:spPr>
          <a:xfrm>
            <a:off x="7845552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8439912" y="2729484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6" name="TextBox 165"/>
          <p:cNvSpPr txBox="1"/>
          <p:nvPr/>
        </p:nvSpPr>
        <p:spPr>
          <a:xfrm>
            <a:off x="8476488" y="272948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4718304" y="3081528"/>
            <a:ext cx="18288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TextBox 167"/>
          <p:cNvSpPr txBox="1"/>
          <p:nvPr/>
        </p:nvSpPr>
        <p:spPr>
          <a:xfrm>
            <a:off x="4754880" y="3081528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OPEX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6547104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0" name="TextBox 169"/>
          <p:cNvSpPr txBox="1"/>
          <p:nvPr/>
        </p:nvSpPr>
        <p:spPr>
          <a:xfrm>
            <a:off x="6583680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7178040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TextBox 171"/>
          <p:cNvSpPr txBox="1"/>
          <p:nvPr/>
        </p:nvSpPr>
        <p:spPr>
          <a:xfrm>
            <a:off x="7214616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([XXX])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7808976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TextBox 173"/>
          <p:cNvSpPr txBox="1"/>
          <p:nvPr/>
        </p:nvSpPr>
        <p:spPr>
          <a:xfrm>
            <a:off x="7845552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[+/-XXX]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8439912" y="3081528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6" name="TextBox 175"/>
          <p:cNvSpPr txBox="1"/>
          <p:nvPr/>
        </p:nvSpPr>
        <p:spPr>
          <a:xfrm>
            <a:off x="8476488" y="308152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4718304" y="3433572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TextBox 177"/>
          <p:cNvSpPr txBox="1"/>
          <p:nvPr/>
        </p:nvSpPr>
        <p:spPr>
          <a:xfrm>
            <a:off x="4754880" y="3433572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EBIT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6547104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TextBox 179"/>
          <p:cNvSpPr txBox="1"/>
          <p:nvPr/>
        </p:nvSpPr>
        <p:spPr>
          <a:xfrm>
            <a:off x="6583680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7178040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2" name="TextBox 181"/>
          <p:cNvSpPr txBox="1"/>
          <p:nvPr/>
        </p:nvSpPr>
        <p:spPr>
          <a:xfrm>
            <a:off x="7214616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7808976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4" name="TextBox 183"/>
          <p:cNvSpPr txBox="1"/>
          <p:nvPr/>
        </p:nvSpPr>
        <p:spPr>
          <a:xfrm>
            <a:off x="7845552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8439912" y="3433572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TextBox 185"/>
          <p:cNvSpPr txBox="1"/>
          <p:nvPr/>
        </p:nvSpPr>
        <p:spPr>
          <a:xfrm>
            <a:off x="8476488" y="3433572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4718304" y="3785616"/>
            <a:ext cx="18288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TextBox 187"/>
          <p:cNvSpPr txBox="1"/>
          <p:nvPr/>
        </p:nvSpPr>
        <p:spPr>
          <a:xfrm>
            <a:off x="4754880" y="3785616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Net Finance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6547104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TextBox 189"/>
          <p:cNvSpPr txBox="1"/>
          <p:nvPr/>
        </p:nvSpPr>
        <p:spPr>
          <a:xfrm>
            <a:off x="6583680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7178040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TextBox 191"/>
          <p:cNvSpPr txBox="1"/>
          <p:nvPr/>
        </p:nvSpPr>
        <p:spPr>
          <a:xfrm>
            <a:off x="7214616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7808976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TextBox 193"/>
          <p:cNvSpPr txBox="1"/>
          <p:nvPr/>
        </p:nvSpPr>
        <p:spPr>
          <a:xfrm>
            <a:off x="7845552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8439912" y="3785616"/>
            <a:ext cx="63093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6" name="TextBox 195"/>
          <p:cNvSpPr txBox="1"/>
          <p:nvPr/>
        </p:nvSpPr>
        <p:spPr>
          <a:xfrm>
            <a:off x="8476488" y="3785616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4718304" y="4137660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8" name="TextBox 197"/>
          <p:cNvSpPr txBox="1"/>
          <p:nvPr/>
        </p:nvSpPr>
        <p:spPr>
          <a:xfrm>
            <a:off x="4754880" y="4137660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Net Profit</a:t>
            </a:r>
          </a:p>
        </p:txBody>
      </p:sp>
      <p:sp>
        <p:nvSpPr>
          <p:cNvPr id="199" name="Rectangle 198"/>
          <p:cNvSpPr/>
          <p:nvPr/>
        </p:nvSpPr>
        <p:spPr>
          <a:xfrm>
            <a:off x="6547104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TextBox 199"/>
          <p:cNvSpPr txBox="1"/>
          <p:nvPr/>
        </p:nvSpPr>
        <p:spPr>
          <a:xfrm>
            <a:off x="6583680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201" name="Rectangle 200"/>
          <p:cNvSpPr/>
          <p:nvPr/>
        </p:nvSpPr>
        <p:spPr>
          <a:xfrm>
            <a:off x="7178040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2" name="TextBox 201"/>
          <p:cNvSpPr txBox="1"/>
          <p:nvPr/>
        </p:nvSpPr>
        <p:spPr>
          <a:xfrm>
            <a:off x="7214616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7808976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TextBox 203"/>
          <p:cNvSpPr txBox="1"/>
          <p:nvPr/>
        </p:nvSpPr>
        <p:spPr>
          <a:xfrm>
            <a:off x="7845552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</a:t>
            </a:r>
          </a:p>
        </p:txBody>
      </p:sp>
      <p:sp>
        <p:nvSpPr>
          <p:cNvPr id="205" name="Rectangle 204"/>
          <p:cNvSpPr/>
          <p:nvPr/>
        </p:nvSpPr>
        <p:spPr>
          <a:xfrm>
            <a:off x="8439912" y="4137660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" name="TextBox 205"/>
          <p:cNvSpPr txBox="1"/>
          <p:nvPr/>
        </p:nvSpPr>
        <p:spPr>
          <a:xfrm>
            <a:off x="8476488" y="4137660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207" name="Rectangle 206"/>
          <p:cNvSpPr/>
          <p:nvPr/>
        </p:nvSpPr>
        <p:spPr>
          <a:xfrm>
            <a:off x="4718304" y="4489704"/>
            <a:ext cx="18288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" name="TextBox 207"/>
          <p:cNvSpPr txBox="1"/>
          <p:nvPr/>
        </p:nvSpPr>
        <p:spPr>
          <a:xfrm>
            <a:off x="4754880" y="4489704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EBITDA</a:t>
            </a:r>
          </a:p>
        </p:txBody>
      </p:sp>
      <p:sp>
        <p:nvSpPr>
          <p:cNvPr id="209" name="Rectangle 208"/>
          <p:cNvSpPr/>
          <p:nvPr/>
        </p:nvSpPr>
        <p:spPr>
          <a:xfrm>
            <a:off x="6547104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0" name="TextBox 209"/>
          <p:cNvSpPr txBox="1"/>
          <p:nvPr/>
        </p:nvSpPr>
        <p:spPr>
          <a:xfrm>
            <a:off x="6583680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211" name="Rectangle 210"/>
          <p:cNvSpPr/>
          <p:nvPr/>
        </p:nvSpPr>
        <p:spPr>
          <a:xfrm>
            <a:off x="7178040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2" name="TextBox 211"/>
          <p:cNvSpPr txBox="1"/>
          <p:nvPr/>
        </p:nvSpPr>
        <p:spPr>
          <a:xfrm>
            <a:off x="7214616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7808976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4" name="TextBox 213"/>
          <p:cNvSpPr txBox="1"/>
          <p:nvPr/>
        </p:nvSpPr>
        <p:spPr>
          <a:xfrm>
            <a:off x="7845552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8439912" y="4489704"/>
            <a:ext cx="63093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6" name="TextBox 215"/>
          <p:cNvSpPr txBox="1"/>
          <p:nvPr/>
        </p:nvSpPr>
        <p:spPr>
          <a:xfrm>
            <a:off x="8476488" y="4489704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4718304" y="4841748"/>
            <a:ext cx="18288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8" name="TextBox 217"/>
          <p:cNvSpPr txBox="1"/>
          <p:nvPr/>
        </p:nvSpPr>
        <p:spPr>
          <a:xfrm>
            <a:off x="4754880" y="4841748"/>
            <a:ext cx="17739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EBITDA Margin%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6547104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TextBox 219"/>
          <p:cNvSpPr txBox="1"/>
          <p:nvPr/>
        </p:nvSpPr>
        <p:spPr>
          <a:xfrm>
            <a:off x="6583680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7178040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2" name="TextBox 221"/>
          <p:cNvSpPr txBox="1"/>
          <p:nvPr/>
        </p:nvSpPr>
        <p:spPr>
          <a:xfrm>
            <a:off x="7214616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7808976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4" name="TextBox 223"/>
          <p:cNvSpPr txBox="1"/>
          <p:nvPr/>
        </p:nvSpPr>
        <p:spPr>
          <a:xfrm>
            <a:off x="7845552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225" name="Rectangle 224"/>
          <p:cNvSpPr/>
          <p:nvPr/>
        </p:nvSpPr>
        <p:spPr>
          <a:xfrm>
            <a:off x="8439912" y="4841748"/>
            <a:ext cx="63093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6" name="TextBox 225"/>
          <p:cNvSpPr txBox="1"/>
          <p:nvPr/>
        </p:nvSpPr>
        <p:spPr>
          <a:xfrm>
            <a:off x="8476488" y="4841748"/>
            <a:ext cx="57607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—</a:t>
            </a:r>
          </a:p>
        </p:txBody>
      </p:sp>
      <p:sp>
        <p:nvSpPr>
          <p:cNvPr id="227" name="Rectangle 226"/>
          <p:cNvSpPr/>
          <p:nvPr/>
        </p:nvSpPr>
        <p:spPr>
          <a:xfrm>
            <a:off x="256032" y="5266944"/>
            <a:ext cx="8814816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8" name="TextBox 227"/>
          <p:cNvSpPr txBox="1"/>
          <p:nvPr/>
        </p:nvSpPr>
        <p:spPr>
          <a:xfrm>
            <a:off x="256032" y="5266944"/>
            <a:ext cx="8814816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256032" y="5522976"/>
            <a:ext cx="8814816" cy="1024128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0" name="TextBox 229"/>
          <p:cNvSpPr txBox="1"/>
          <p:nvPr/>
        </p:nvSpPr>
        <p:spPr>
          <a:xfrm>
            <a:off x="347472" y="5559552"/>
            <a:ext cx="8650224" cy="932688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Board commentary — enter key observations here ]</a:t>
            </a:r>
          </a:p>
        </p:txBody>
      </p:sp>
      <p:sp>
        <p:nvSpPr>
          <p:cNvPr id="231" name="Rectangle 230"/>
          <p:cNvSpPr/>
          <p:nvPr/>
        </p:nvSpPr>
        <p:spPr>
          <a:xfrm>
            <a:off x="9217152" y="1051560"/>
            <a:ext cx="2743200" cy="555040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2" name="Rectangle 231"/>
          <p:cNvSpPr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3" name="TextBox 232"/>
          <p:cNvSpPr txBox="1"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KEY TAKEAWAYS</a:t>
            </a:r>
          </a:p>
        </p:txBody>
      </p:sp>
      <p:sp>
        <p:nvSpPr>
          <p:cNvPr id="234" name="Rectangle 233"/>
          <p:cNvSpPr/>
          <p:nvPr/>
        </p:nvSpPr>
        <p:spPr>
          <a:xfrm>
            <a:off x="9345168" y="1417320"/>
            <a:ext cx="2487168" cy="12801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5" name="TextBox 234"/>
          <p:cNvSpPr txBox="1"/>
          <p:nvPr/>
        </p:nvSpPr>
        <p:spPr>
          <a:xfrm>
            <a:off x="9217152" y="1453896"/>
            <a:ext cx="2743200" cy="5111496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Revenue vs budget: enter driver (volume / price / timing)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Gross margin [XX]% — [above/below] the [YY]% target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EBITDA [XXX]k — driven by [cost control / revenue mix]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YTD net profit [XXX]k vs budget [YYY]k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Key variance: [item] — see slide 6 for detail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Revenue &amp; Gross Profit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Performance drivers, product mix and margin waterfall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5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051560"/>
            <a:ext cx="4407408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56032" y="1051560"/>
            <a:ext cx="1371600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Segment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27632" y="1051560"/>
            <a:ext cx="62179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Month 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9424" y="1051560"/>
            <a:ext cx="62179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Month Bud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1216" y="1051560"/>
            <a:ext cx="58521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56432" y="1051560"/>
            <a:ext cx="62179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YTD 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78224" y="1051560"/>
            <a:ext cx="58521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Mkt%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6032" y="1362456"/>
            <a:ext cx="13716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92608" y="1362456"/>
            <a:ext cx="13167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Segment 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27632" y="1362456"/>
            <a:ext cx="6217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664208" y="1362456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49424" y="1362456"/>
            <a:ext cx="6217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286000" y="1362456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71216" y="1362456"/>
            <a:ext cx="58521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907792" y="1362456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56432" y="1362456"/>
            <a:ext cx="6217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493008" y="1362456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[XX,XXX]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78224" y="1362456"/>
            <a:ext cx="58521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114800" y="1362456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6032" y="1714500"/>
            <a:ext cx="13716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92608" y="1714500"/>
            <a:ext cx="13167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Segment 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27632" y="1714500"/>
            <a:ext cx="6217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664208" y="1714500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49424" y="1714500"/>
            <a:ext cx="6217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286000" y="1714500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871216" y="1714500"/>
            <a:ext cx="58521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907792" y="1714500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456432" y="1714500"/>
            <a:ext cx="6217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493008" y="1714500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078224" y="1714500"/>
            <a:ext cx="58521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114800" y="1714500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56032" y="2066544"/>
            <a:ext cx="137160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92608" y="2066544"/>
            <a:ext cx="13167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Segment C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627632" y="2066544"/>
            <a:ext cx="6217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664208" y="2066544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49424" y="2066544"/>
            <a:ext cx="6217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2286000" y="2066544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871216" y="2066544"/>
            <a:ext cx="58521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2907792" y="2066544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[-XX]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456432" y="2066544"/>
            <a:ext cx="6217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3493008" y="2066544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078224" y="2066544"/>
            <a:ext cx="58521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4114800" y="2066544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56032" y="2418588"/>
            <a:ext cx="1371600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292608" y="2418588"/>
            <a:ext cx="13167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Other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27632" y="2418588"/>
            <a:ext cx="6217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664208" y="2418588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249424" y="2418588"/>
            <a:ext cx="6217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2286000" y="2418588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871216" y="2418588"/>
            <a:ext cx="58521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2907792" y="2418588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456432" y="2418588"/>
            <a:ext cx="6217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3493008" y="2418588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078224" y="2418588"/>
            <a:ext cx="58521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4114800" y="2418588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[XX]%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56032" y="2770632"/>
            <a:ext cx="137160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292608" y="2770632"/>
            <a:ext cx="131673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TOTAL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627632" y="2770632"/>
            <a:ext cx="6217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1664208" y="2770632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249424" y="2770632"/>
            <a:ext cx="6217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2286000" y="2770632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871216" y="2770632"/>
            <a:ext cx="58521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2907792" y="2770632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[+XX]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56432" y="2770632"/>
            <a:ext cx="6217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3493008" y="2770632"/>
            <a:ext cx="5669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[XX,XXX]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078224" y="2770632"/>
            <a:ext cx="58521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4114800" y="2770632"/>
            <a:ext cx="530352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[XX]%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56032" y="3214116"/>
            <a:ext cx="4407408" cy="310896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256032" y="3214116"/>
            <a:ext cx="2212848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Metric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468880" y="3214116"/>
            <a:ext cx="731520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Actual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200400" y="3214116"/>
            <a:ext cx="731520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Budget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931920" y="3214116"/>
            <a:ext cx="731520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56032" y="3525012"/>
            <a:ext cx="221284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292608" y="3525012"/>
            <a:ext cx="21579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Revenue (Month)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468880" y="3525012"/>
            <a:ext cx="73152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2505456" y="3525012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200400" y="3525012"/>
            <a:ext cx="73152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3236976" y="3525012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931920" y="3525012"/>
            <a:ext cx="731520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3968496" y="3525012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[+/-XX]k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56032" y="3877056"/>
            <a:ext cx="221284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292608" y="3877056"/>
            <a:ext cx="21579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Gross Profit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468880" y="3877056"/>
            <a:ext cx="73152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2505456" y="3877056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200400" y="3877056"/>
            <a:ext cx="73152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3236976" y="3877056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931920" y="3877056"/>
            <a:ext cx="73152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3968496" y="3877056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[+/-XX]k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56032" y="4229100"/>
            <a:ext cx="221284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292608" y="4229100"/>
            <a:ext cx="21579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Gross Margin %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468880" y="4229100"/>
            <a:ext cx="73152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2505456" y="4229100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[XX.X]%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200400" y="4229100"/>
            <a:ext cx="73152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3236976" y="4229100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[XX.X]%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31920" y="4229100"/>
            <a:ext cx="731520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3968496" y="4229100"/>
            <a:ext cx="676656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[+/-X]%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56032" y="4654296"/>
            <a:ext cx="4407408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256032" y="4654296"/>
            <a:ext cx="4407408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56032" y="4910328"/>
            <a:ext cx="4407408" cy="163677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347472" y="4946904"/>
            <a:ext cx="4242816" cy="1545336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Commentary on segment performance and margin drivers ]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4773168" y="1051560"/>
            <a:ext cx="4297680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4773168" y="1051560"/>
            <a:ext cx="4297680" cy="310896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Inter"/>
              </a:rPr>
              <a:t>Gross Margin Bridge — Month vs Budget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4773168" y="1399032"/>
            <a:ext cx="4297680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4846320" y="1481328"/>
            <a:ext cx="128016" cy="21945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TextBox 114"/>
          <p:cNvSpPr txBox="1"/>
          <p:nvPr/>
        </p:nvSpPr>
        <p:spPr>
          <a:xfrm>
            <a:off x="5047488" y="1399032"/>
            <a:ext cx="3566160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Budget GM%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019288" y="1399032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C5D9CE"/>
                </a:solidFill>
                <a:latin typeface="Inter"/>
              </a:rPr>
              <a:t>[XX.X]%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773168" y="1819656"/>
            <a:ext cx="4297680" cy="384048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117"/>
          <p:cNvSpPr/>
          <p:nvPr/>
        </p:nvSpPr>
        <p:spPr>
          <a:xfrm>
            <a:off x="4846320" y="1901952"/>
            <a:ext cx="128016" cy="21945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TextBox 118"/>
          <p:cNvSpPr txBox="1"/>
          <p:nvPr/>
        </p:nvSpPr>
        <p:spPr>
          <a:xfrm>
            <a:off x="5047488" y="1819656"/>
            <a:ext cx="3566160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+ Price / Mix Effect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8019288" y="1819656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2D6A4F"/>
                </a:solidFill>
                <a:latin typeface="Inter"/>
              </a:rPr>
              <a:t>[+X.X]%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773168" y="2240280"/>
            <a:ext cx="4297680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Rectangle 121"/>
          <p:cNvSpPr/>
          <p:nvPr/>
        </p:nvSpPr>
        <p:spPr>
          <a:xfrm>
            <a:off x="4846320" y="2322576"/>
            <a:ext cx="128016" cy="219456"/>
          </a:xfrm>
          <a:prstGeom prst="rect">
            <a:avLst/>
          </a:prstGeom>
          <a:solidFill>
            <a:srgbClr val="B03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TextBox 122"/>
          <p:cNvSpPr txBox="1"/>
          <p:nvPr/>
        </p:nvSpPr>
        <p:spPr>
          <a:xfrm>
            <a:off x="5047488" y="2240280"/>
            <a:ext cx="3566160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– Volume Impact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8019288" y="2240280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B03020"/>
                </a:solidFill>
                <a:latin typeface="Inter"/>
              </a:rPr>
              <a:t>[-X.X]%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773168" y="2660904"/>
            <a:ext cx="4297680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Rectangle 125"/>
          <p:cNvSpPr/>
          <p:nvPr/>
        </p:nvSpPr>
        <p:spPr>
          <a:xfrm>
            <a:off x="4846320" y="2743200"/>
            <a:ext cx="128016" cy="219456"/>
          </a:xfrm>
          <a:prstGeom prst="rect">
            <a:avLst/>
          </a:prstGeom>
          <a:solidFill>
            <a:srgbClr val="B03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TextBox 126"/>
          <p:cNvSpPr txBox="1"/>
          <p:nvPr/>
        </p:nvSpPr>
        <p:spPr>
          <a:xfrm>
            <a:off x="5047488" y="2660904"/>
            <a:ext cx="3566160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– Material Cost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019288" y="2660904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B03020"/>
                </a:solidFill>
                <a:latin typeface="Inter"/>
              </a:rPr>
              <a:t>[-X.X]%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4773168" y="3081528"/>
            <a:ext cx="4297680" cy="384048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Rectangle 129"/>
          <p:cNvSpPr/>
          <p:nvPr/>
        </p:nvSpPr>
        <p:spPr>
          <a:xfrm>
            <a:off x="4846320" y="3163824"/>
            <a:ext cx="128016" cy="21945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1" name="TextBox 130"/>
          <p:cNvSpPr txBox="1"/>
          <p:nvPr/>
        </p:nvSpPr>
        <p:spPr>
          <a:xfrm>
            <a:off x="5047488" y="3081528"/>
            <a:ext cx="3566160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+ Efficiency Gains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8019288" y="3081528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2D6A4F"/>
                </a:solidFill>
                <a:latin typeface="Inter"/>
              </a:rPr>
              <a:t>[+X.X]%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4773168" y="3502152"/>
            <a:ext cx="4297680" cy="38404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Rectangle 133"/>
          <p:cNvSpPr/>
          <p:nvPr/>
        </p:nvSpPr>
        <p:spPr>
          <a:xfrm>
            <a:off x="4846320" y="3584448"/>
            <a:ext cx="128016" cy="219456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TextBox 134"/>
          <p:cNvSpPr txBox="1"/>
          <p:nvPr/>
        </p:nvSpPr>
        <p:spPr>
          <a:xfrm>
            <a:off x="5047488" y="3502152"/>
            <a:ext cx="3566160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= Actual GM%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8019288" y="3502152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1E503A"/>
                </a:solidFill>
                <a:latin typeface="Inter"/>
              </a:rPr>
              <a:t>[XX.X]%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773168" y="4014216"/>
            <a:ext cx="4297680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4773168" y="4014216"/>
            <a:ext cx="4297680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4773168" y="4270248"/>
            <a:ext cx="4297680" cy="224028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4864608" y="4306824"/>
            <a:ext cx="4133088" cy="2148840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Commentary on gross margin movements ]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9217152" y="1051560"/>
            <a:ext cx="2743200" cy="555040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Rectangle 141"/>
          <p:cNvSpPr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TextBox 142"/>
          <p:cNvSpPr txBox="1"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KEY TAKEAWAYS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9345168" y="1417320"/>
            <a:ext cx="2487168" cy="12801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TextBox 144"/>
          <p:cNvSpPr txBox="1"/>
          <p:nvPr/>
        </p:nvSpPr>
        <p:spPr>
          <a:xfrm>
            <a:off x="9217152" y="1453896"/>
            <a:ext cx="2743200" cy="5111496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[Segment A] drives [XX]% of total revenue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Gross margin [XX.X]% — [above/below] budget by [+/-X.X]pp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Biggest GM drag: [material cost / volume / mix]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Price actions contributing [+X.X]pp to margin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[Segment C] underperforming — action plan active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Budget vs Actual — YTD Variance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Full-year budget tracking with explanations for material variances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6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051560"/>
            <a:ext cx="8814816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56032" y="1051560"/>
            <a:ext cx="2340864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Line Item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6896" y="1051560"/>
            <a:ext cx="1207008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FY Budget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3904" y="1051560"/>
            <a:ext cx="1207008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YTD Actual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10912" y="1051560"/>
            <a:ext cx="1207008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YTD Budget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1051560"/>
            <a:ext cx="1207008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YTD Var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24928" y="1051560"/>
            <a:ext cx="969264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1051560"/>
            <a:ext cx="67665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Status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" y="1362456"/>
            <a:ext cx="234086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2608" y="1362456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Revenue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96896" y="1362456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633472" y="136245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3904" y="1362456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840480" y="136245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10912" y="1362456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047488" y="136245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0" y="1362456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54496" y="136245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24928" y="1362456"/>
            <a:ext cx="96926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61504" y="1362456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94192" y="1362456"/>
            <a:ext cx="67665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94192" y="1362456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6032" y="1714500"/>
            <a:ext cx="234086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92608" y="1714500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COGS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96896" y="1714500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633472" y="171450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03904" y="1714500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840480" y="171450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10912" y="1714500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047488" y="171450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17920" y="1714500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254496" y="171450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424928" y="1714500"/>
            <a:ext cx="96926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461504" y="1714500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394192" y="1714500"/>
            <a:ext cx="67665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394192" y="1714500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6032" y="2066544"/>
            <a:ext cx="23408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92608" y="2066544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Gross Profit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596896" y="206654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2633472" y="206654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03904" y="206654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3840480" y="206654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10912" y="206654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5047488" y="206654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217920" y="206654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254496" y="206654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[+XX]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24928" y="2066544"/>
            <a:ext cx="9692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461504" y="2066544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94192" y="2066544"/>
            <a:ext cx="67665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394192" y="2066544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56032" y="2418588"/>
            <a:ext cx="234086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292608" y="2418588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OPEX — S&amp;M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596896" y="2418588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2633472" y="241858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803904" y="2418588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3840480" y="241858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10912" y="2418588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5047488" y="241858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17920" y="2418588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254496" y="241858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[-XX]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424928" y="2418588"/>
            <a:ext cx="96926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7461504" y="2418588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94192" y="2418588"/>
            <a:ext cx="67665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8394192" y="2418588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A02010"/>
                </a:solidFill>
                <a:latin typeface="Inter"/>
              </a:rPr>
              <a:t>● Action!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56032" y="2770632"/>
            <a:ext cx="234086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292608" y="2770632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OPEX — G&amp;A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596896" y="2770632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2633472" y="277063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803904" y="2770632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3840480" y="277063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010912" y="2770632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5047488" y="277063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217920" y="2770632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6254496" y="277063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424928" y="2770632"/>
            <a:ext cx="96926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7461504" y="2770632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94192" y="2770632"/>
            <a:ext cx="67665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8394192" y="2770632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56032" y="3122676"/>
            <a:ext cx="234086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292608" y="3122676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OPEX — R&amp;D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596896" y="3122676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2633472" y="312267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803904" y="3122676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3840480" y="312267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10912" y="3122676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5047488" y="312267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217920" y="3122676"/>
            <a:ext cx="120700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6254496" y="3122676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99" name="Rectangle 98"/>
          <p:cNvSpPr/>
          <p:nvPr/>
        </p:nvSpPr>
        <p:spPr>
          <a:xfrm>
            <a:off x="7424928" y="3122676"/>
            <a:ext cx="96926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7461504" y="3122676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394192" y="3122676"/>
            <a:ext cx="67665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8394192" y="3122676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56032" y="3474720"/>
            <a:ext cx="234086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292608" y="3474720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OPEX — D&amp;A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596896" y="3474720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2633472" y="347472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803904" y="3474720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3840480" y="347472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010912" y="3474720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5047488" y="347472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217920" y="3474720"/>
            <a:ext cx="120700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6254496" y="3474720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[+XX]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7424928" y="3474720"/>
            <a:ext cx="96926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7461504" y="3474720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8394192" y="3474720"/>
            <a:ext cx="67665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8394192" y="3474720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256032" y="3826764"/>
            <a:ext cx="23408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292608" y="3826764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EBITDA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2596896" y="382676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119"/>
          <p:cNvSpPr txBox="1"/>
          <p:nvPr/>
        </p:nvSpPr>
        <p:spPr>
          <a:xfrm>
            <a:off x="2633472" y="382676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803904" y="382676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3840480" y="382676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5010912" y="382676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5047488" y="382676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6217920" y="3826764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6254496" y="3826764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[+XX]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7424928" y="3826764"/>
            <a:ext cx="9692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7461504" y="3826764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8394192" y="3826764"/>
            <a:ext cx="67665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8394192" y="3826764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256032" y="4178808"/>
            <a:ext cx="23408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292608" y="4178808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EBIT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2596896" y="4178808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2633472" y="417880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3803904" y="4178808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3840480" y="417880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5010912" y="4178808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5047488" y="417880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217920" y="4178808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6254496" y="4178808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[+XX]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424928" y="4178808"/>
            <a:ext cx="9692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7461504" y="4178808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8394192" y="4178808"/>
            <a:ext cx="67665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TextBox 143"/>
          <p:cNvSpPr txBox="1"/>
          <p:nvPr/>
        </p:nvSpPr>
        <p:spPr>
          <a:xfrm>
            <a:off x="8394192" y="4178808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56032" y="4530852"/>
            <a:ext cx="23408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TextBox 145"/>
          <p:cNvSpPr txBox="1"/>
          <p:nvPr/>
        </p:nvSpPr>
        <p:spPr>
          <a:xfrm>
            <a:off x="292608" y="4530852"/>
            <a:ext cx="22860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Net Profit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2596896" y="4530852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TextBox 147"/>
          <p:cNvSpPr txBox="1"/>
          <p:nvPr/>
        </p:nvSpPr>
        <p:spPr>
          <a:xfrm>
            <a:off x="2633472" y="453085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803904" y="4530852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3840480" y="453085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5010912" y="4530852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TextBox 151"/>
          <p:cNvSpPr txBox="1"/>
          <p:nvPr/>
        </p:nvSpPr>
        <p:spPr>
          <a:xfrm>
            <a:off x="5047488" y="453085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[XXX]k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6217920" y="4530852"/>
            <a:ext cx="120700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TextBox 153"/>
          <p:cNvSpPr txBox="1"/>
          <p:nvPr/>
        </p:nvSpPr>
        <p:spPr>
          <a:xfrm>
            <a:off x="6254496" y="4530852"/>
            <a:ext cx="115214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[+XX]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7424928" y="4530852"/>
            <a:ext cx="96926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7461504" y="4530852"/>
            <a:ext cx="91440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[X.X]%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8394192" y="4530852"/>
            <a:ext cx="67665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TextBox 157"/>
          <p:cNvSpPr txBox="1"/>
          <p:nvPr/>
        </p:nvSpPr>
        <p:spPr>
          <a:xfrm>
            <a:off x="8394192" y="4530852"/>
            <a:ext cx="67665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256032" y="4937760"/>
            <a:ext cx="2743200" cy="219456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850" b="1" i="0">
                <a:solidFill>
                  <a:srgbClr val="1E7E34"/>
                </a:solidFill>
                <a:latin typeface="Inter"/>
              </a:rPr>
              <a:t>● On Track (&gt; −5%)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3090672" y="4937760"/>
            <a:ext cx="2743200" cy="219456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850" b="1" i="0">
                <a:solidFill>
                  <a:srgbClr val="C07A00"/>
                </a:solidFill>
                <a:latin typeface="Inter"/>
              </a:rPr>
              <a:t>● Watch (−5% to −10%)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5925312" y="4937760"/>
            <a:ext cx="2743200" cy="219456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850" b="1" i="0">
                <a:solidFill>
                  <a:srgbClr val="A02010"/>
                </a:solidFill>
                <a:latin typeface="Inter"/>
              </a:rPr>
              <a:t>● Action Required (&gt; −10%)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256032" y="5193792"/>
            <a:ext cx="8814816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" name="TextBox 162"/>
          <p:cNvSpPr txBox="1"/>
          <p:nvPr/>
        </p:nvSpPr>
        <p:spPr>
          <a:xfrm>
            <a:off x="256032" y="5193792"/>
            <a:ext cx="8814816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256032" y="5449824"/>
            <a:ext cx="8814816" cy="1078992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5" name="TextBox 164"/>
          <p:cNvSpPr txBox="1"/>
          <p:nvPr/>
        </p:nvSpPr>
        <p:spPr>
          <a:xfrm>
            <a:off x="347472" y="5486400"/>
            <a:ext cx="8650224" cy="987552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Variance commentary — explain all items &gt; ±5% of budget ]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9217152" y="1051560"/>
            <a:ext cx="2743200" cy="555040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7" name="Rectangle 166"/>
          <p:cNvSpPr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TextBox 167"/>
          <p:cNvSpPr txBox="1"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KEY TAKEAWAYS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9345168" y="1417320"/>
            <a:ext cx="2487168" cy="12801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0" name="TextBox 169"/>
          <p:cNvSpPr txBox="1"/>
          <p:nvPr/>
        </p:nvSpPr>
        <p:spPr>
          <a:xfrm>
            <a:off x="9217152" y="1453896"/>
            <a:ext cx="2743200" cy="5111496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YTD revenue [+/-X]% vs budget — driven by [segment/timing]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EBITDA [+/-XXX]k vs YTD budget — margin [above/below]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OPEX S&amp;M overspend [−XXX]k — [campaigns / headcount]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G&amp;A savings [+XX]k — [restructuring / efficiencies]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Full-year EBITDA forecast: [XXX]k vs budget [YYY]k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Cash Flow &amp; Working Capital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Liquidity position, working capital efficiency and cash movement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7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051560"/>
            <a:ext cx="1689811" cy="1005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56032" y="1051560"/>
            <a:ext cx="36576" cy="100584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7472" y="1124712"/>
            <a:ext cx="1561795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Opening Cash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" y="1353312"/>
            <a:ext cx="1598371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0D1B2A"/>
                </a:solidFill>
                <a:latin typeface="Fraunces"/>
              </a:rPr>
              <a:t>[XX,XXX]k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" y="1856232"/>
            <a:ext cx="1561795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Prior month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37283" y="1051560"/>
            <a:ext cx="1689811" cy="1005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037283" y="1051560"/>
            <a:ext cx="36576" cy="100584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128723" y="1124712"/>
            <a:ext cx="1561795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Net Operating CF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92147" y="1353312"/>
            <a:ext cx="1598371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[+X,XXX]k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8723" y="1856232"/>
            <a:ext cx="1561795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Month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18534" y="1051560"/>
            <a:ext cx="1689811" cy="1005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818534" y="1051560"/>
            <a:ext cx="36576" cy="100584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909974" y="1124712"/>
            <a:ext cx="1561795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Net Investing CF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73398" y="1353312"/>
            <a:ext cx="1598371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B03020"/>
                </a:solidFill>
                <a:latin typeface="Fraunces"/>
              </a:rPr>
              <a:t>[-XXX]k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09974" y="1856232"/>
            <a:ext cx="1561795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Month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599785" y="1051560"/>
            <a:ext cx="1689811" cy="1005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599785" y="1051560"/>
            <a:ext cx="36576" cy="100584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691225" y="1124712"/>
            <a:ext cx="1561795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Net Financing CF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54649" y="1353312"/>
            <a:ext cx="1598371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D47A1A"/>
                </a:solidFill>
                <a:latin typeface="Fraunces"/>
              </a:rPr>
              <a:t>[-XXX]k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91225" y="1856232"/>
            <a:ext cx="1561795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Month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81036" y="1051560"/>
            <a:ext cx="1689811" cy="1005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7381036" y="1051560"/>
            <a:ext cx="36576" cy="100584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72476" y="1124712"/>
            <a:ext cx="1561795" cy="219456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800" b="0" i="0">
                <a:solidFill>
                  <a:srgbClr val="708078"/>
                </a:solidFill>
                <a:latin typeface="Inter"/>
              </a:rPr>
              <a:t>Closing Cash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35900" y="1353312"/>
            <a:ext cx="1598371" cy="502920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ctr"/>
            <a:r>
              <a:rPr sz="2000" b="1" i="0">
                <a:solidFill>
                  <a:srgbClr val="2D6A4F"/>
                </a:solidFill>
                <a:latin typeface="Fraunces"/>
              </a:rPr>
              <a:t>[XX,XXX]k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72476" y="1856232"/>
            <a:ext cx="1561795" cy="201168"/>
          </a:xfrm>
          <a:prstGeom prst="rect">
            <a:avLst/>
          </a:prstGeom>
          <a:noFill/>
        </p:spPr>
        <p:txBody>
          <a:bodyPr wrap="square" lIns="0" tIns="0" rIns="36576" bIns="18288">
            <a:spAutoFit/>
          </a:bodyPr>
          <a:lstStyle/>
          <a:p>
            <a:pPr algn="l"/>
            <a:r>
              <a:rPr sz="750" b="0" i="0">
                <a:solidFill>
                  <a:srgbClr val="708078"/>
                </a:solidFill>
                <a:latin typeface="Inter"/>
              </a:rPr>
              <a:t>End of month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6032" y="2103120"/>
            <a:ext cx="4231111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56032" y="2103120"/>
            <a:ext cx="1679935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Working Capital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35967" y="2103120"/>
            <a:ext cx="85039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Current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86359" y="2103120"/>
            <a:ext cx="85039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Prior Mth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6751" y="2103120"/>
            <a:ext cx="85039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Change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56032" y="2414016"/>
            <a:ext cx="167993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92608" y="2414016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Accounts Receivable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35967" y="2414016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972543" y="2414016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786359" y="2414016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2822935" y="2414016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36751" y="2414016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3673327" y="2414016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[+/-XX]k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56032" y="2766060"/>
            <a:ext cx="167993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292608" y="2766060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Inventories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935967" y="2766060"/>
            <a:ext cx="8503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972543" y="2766060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786359" y="2766060"/>
            <a:ext cx="8503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2822935" y="2766060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636751" y="2766060"/>
            <a:ext cx="8503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3673327" y="2766060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[+/-XX]k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56032" y="3118104"/>
            <a:ext cx="167993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292608" y="3118104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Accounts Payable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35967" y="3118104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972543" y="3118104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([XXX]k)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786359" y="3118104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2822935" y="3118104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([XXX]k)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636751" y="3118104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3673327" y="3118104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[+/-XX]k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56032" y="3470148"/>
            <a:ext cx="167993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292608" y="3470148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Net Working Capital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935967" y="3470148"/>
            <a:ext cx="8503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1972543" y="3470148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786359" y="3470148"/>
            <a:ext cx="8503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2822935" y="3470148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636751" y="3470148"/>
            <a:ext cx="8503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3673327" y="3470148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[+/-XX]k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56032" y="3822192"/>
            <a:ext cx="167993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292608" y="3822192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DSO (Days)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935967" y="3822192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1972543" y="3822192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786359" y="3822192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2822935" y="3822192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636751" y="3822192"/>
            <a:ext cx="85039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3673327" y="3822192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56032" y="4174236"/>
            <a:ext cx="167993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292608" y="4174236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DPO (Days)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935967" y="4174236"/>
            <a:ext cx="8503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1972543" y="4174236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786359" y="4174236"/>
            <a:ext cx="8503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2822935" y="4174236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636751" y="4174236"/>
            <a:ext cx="85039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3673327" y="4174236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56032" y="4526280"/>
            <a:ext cx="167993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292608" y="4526280"/>
            <a:ext cx="162507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Cash Conv. Cycle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35967" y="4526280"/>
            <a:ext cx="8503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1972543" y="4526280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786359" y="4526280"/>
            <a:ext cx="8503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2822935" y="4526280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636751" y="4526280"/>
            <a:ext cx="85039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3673327" y="4526280"/>
            <a:ext cx="79552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1" i="0">
                <a:solidFill>
                  <a:srgbClr val="2D6A4F"/>
                </a:solidFill>
                <a:latin typeface="Inter"/>
              </a:rPr>
              <a:t>[+/-X]</a:t>
            </a:r>
          </a:p>
        </p:txBody>
      </p:sp>
      <p:sp>
        <p:nvSpPr>
          <p:cNvPr id="97" name="Rectangle 96"/>
          <p:cNvSpPr/>
          <p:nvPr/>
        </p:nvSpPr>
        <p:spPr>
          <a:xfrm>
            <a:off x="256032" y="4951476"/>
            <a:ext cx="4231111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256032" y="4951476"/>
            <a:ext cx="4231111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56032" y="5207508"/>
            <a:ext cx="4231111" cy="133959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347472" y="5244084"/>
            <a:ext cx="4066519" cy="1248156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WC commentary — receivables, payables, inventory movements ]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596871" y="2103120"/>
            <a:ext cx="4473976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4596871" y="2103120"/>
            <a:ext cx="4473976" cy="310896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Inter"/>
              </a:rPr>
              <a:t>Cash Bridge — Month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596871" y="2450592"/>
            <a:ext cx="4473976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4670023" y="2532888"/>
            <a:ext cx="128016" cy="21945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4871191" y="2450592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Opening Balance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019288" y="2450592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C5D9CE"/>
                </a:solidFill>
                <a:latin typeface="Inter"/>
              </a:rPr>
              <a:t>[XX,XXX]k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4596871" y="2871216"/>
            <a:ext cx="4473976" cy="384048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4670023" y="2953512"/>
            <a:ext cx="128016" cy="21945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8"/>
          <p:cNvSpPr txBox="1"/>
          <p:nvPr/>
        </p:nvSpPr>
        <p:spPr>
          <a:xfrm>
            <a:off x="4871191" y="2871216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+ EBITDA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019288" y="2871216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2D6A4F"/>
                </a:solidFill>
                <a:latin typeface="Inter"/>
              </a:rPr>
              <a:t>[+X,XXX]k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4596871" y="3291840"/>
            <a:ext cx="4473976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4670023" y="3374136"/>
            <a:ext cx="128016" cy="219456"/>
          </a:xfrm>
          <a:prstGeom prst="rect">
            <a:avLst/>
          </a:prstGeom>
          <a:solidFill>
            <a:srgbClr val="B03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TextBox 112"/>
          <p:cNvSpPr txBox="1"/>
          <p:nvPr/>
        </p:nvSpPr>
        <p:spPr>
          <a:xfrm>
            <a:off x="4871191" y="3291840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– ΔWorking Capital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019288" y="3291840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B03020"/>
                </a:solidFill>
                <a:latin typeface="Inter"/>
              </a:rPr>
              <a:t>[-XXX]k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596871" y="3712464"/>
            <a:ext cx="4473976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ectangle 115"/>
          <p:cNvSpPr/>
          <p:nvPr/>
        </p:nvSpPr>
        <p:spPr>
          <a:xfrm>
            <a:off x="4670023" y="3794760"/>
            <a:ext cx="128016" cy="219456"/>
          </a:xfrm>
          <a:prstGeom prst="rect">
            <a:avLst/>
          </a:prstGeom>
          <a:solidFill>
            <a:srgbClr val="B03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TextBox 116"/>
          <p:cNvSpPr txBox="1"/>
          <p:nvPr/>
        </p:nvSpPr>
        <p:spPr>
          <a:xfrm>
            <a:off x="4871191" y="3712464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– Tax &amp; Interest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019288" y="3712464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B03020"/>
                </a:solidFill>
                <a:latin typeface="Inter"/>
              </a:rPr>
              <a:t>[-XXX]k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596871" y="4133088"/>
            <a:ext cx="4473976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4670023" y="4215384"/>
            <a:ext cx="128016" cy="219456"/>
          </a:xfrm>
          <a:prstGeom prst="rect">
            <a:avLst/>
          </a:prstGeom>
          <a:solidFill>
            <a:srgbClr val="B03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4871191" y="4133088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– CapEx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019288" y="4133088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B03020"/>
                </a:solidFill>
                <a:latin typeface="Inter"/>
              </a:rPr>
              <a:t>[-XXX]k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4596871" y="4553712"/>
            <a:ext cx="4473976" cy="384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ectangle 123"/>
          <p:cNvSpPr/>
          <p:nvPr/>
        </p:nvSpPr>
        <p:spPr>
          <a:xfrm>
            <a:off x="4670023" y="4636008"/>
            <a:ext cx="128016" cy="219456"/>
          </a:xfrm>
          <a:prstGeom prst="rect">
            <a:avLst/>
          </a:prstGeom>
          <a:solidFill>
            <a:srgbClr val="D47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4871191" y="4553712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+/– Financing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8019288" y="4553712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D47A1A"/>
                </a:solidFill>
                <a:latin typeface="Inter"/>
              </a:rPr>
              <a:t>[+/-XX]k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4596871" y="4974336"/>
            <a:ext cx="4473976" cy="38404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ectangle 127"/>
          <p:cNvSpPr/>
          <p:nvPr/>
        </p:nvSpPr>
        <p:spPr>
          <a:xfrm>
            <a:off x="4670023" y="5056632"/>
            <a:ext cx="128016" cy="219456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4871191" y="4974336"/>
            <a:ext cx="3742456" cy="384048"/>
          </a:xfrm>
          <a:prstGeom prst="rect">
            <a:avLst/>
          </a:prstGeom>
          <a:noFill/>
        </p:spPr>
        <p:txBody>
          <a:bodyPr wrap="square" lIns="0" tIns="73152" rIns="36576" bIns="18288" anchor="ctr">
            <a:spAutoFit/>
          </a:bodyPr>
          <a:lstStyle/>
          <a:p>
            <a:pPr algn="l"/>
            <a:r>
              <a:rPr sz="950" b="1" i="0">
                <a:solidFill>
                  <a:srgbClr val="2D6A4F"/>
                </a:solidFill>
                <a:latin typeface="Inter"/>
              </a:rPr>
              <a:t>= Closing Balance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019288" y="4974336"/>
            <a:ext cx="960120" cy="384048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r"/>
            <a:r>
              <a:rPr sz="950" b="1" i="0">
                <a:solidFill>
                  <a:srgbClr val="1E503A"/>
                </a:solidFill>
                <a:latin typeface="Inter"/>
              </a:rPr>
              <a:t>[XX,XXX]k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4596871" y="5468112"/>
            <a:ext cx="4473976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4596871" y="5468112"/>
            <a:ext cx="4473976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4596871" y="5724144"/>
            <a:ext cx="4473976" cy="822960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4688311" y="5760720"/>
            <a:ext cx="4309384" cy="731520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Cash outlook commentary ]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9217152" y="1051560"/>
            <a:ext cx="2743200" cy="555040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Rectangle 135"/>
          <p:cNvSpPr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TextBox 136"/>
          <p:cNvSpPr txBox="1"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KEY TAKEAWAYS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9345168" y="1417320"/>
            <a:ext cx="2487168" cy="12801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TextBox 138"/>
          <p:cNvSpPr txBox="1"/>
          <p:nvPr/>
        </p:nvSpPr>
        <p:spPr>
          <a:xfrm>
            <a:off x="9217152" y="1453896"/>
            <a:ext cx="2743200" cy="5111496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Closing cash [XX,XXX]k — [above/below] target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Operating CF [+/-X,XXX]k — driven by [EBITDA / WC]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DSO [XX] days — [improving/worsening] vs target [YY]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CapEx [XXX]k — [on track / ahead of] FY plan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Liquidity: [X] months runway at current burn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Balance Sheet Highlights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Financial position snapshot  |  Currency: [CCY] thousands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8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051560"/>
            <a:ext cx="4352544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56032" y="1051560"/>
            <a:ext cx="4352544" cy="310896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Inter"/>
              </a:rPr>
              <a:t>Assets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6032" y="1362456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92608" y="1362456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1E503A"/>
                </a:solidFill>
                <a:latin typeface="Inter"/>
              </a:rPr>
              <a:t>NON-CURRENT ASSETS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4609" y="1362456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56032" y="1714500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92608" y="1714500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PP&amp;E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54609" y="1714500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" y="2066544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2608" y="2066544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Intangibles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54609" y="2066544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6032" y="2418588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92608" y="2418588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Right-of-Use Assets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54609" y="2418588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56032" y="2770632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92608" y="2770632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NON-CURRENT ASSETS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54609" y="2770632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6032" y="3122676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92608" y="3122676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1E503A"/>
                </a:solidFill>
                <a:latin typeface="Inter"/>
              </a:rPr>
              <a:t>CURRENT ASSETS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54609" y="3122676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56032" y="3474720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92608" y="3474720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Accounts Receivable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54609" y="3474720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6032" y="3826764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92608" y="3826764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Inventories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54609" y="3826764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56032" y="4178808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92608" y="4178808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Cash &amp; Equivalents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54609" y="4178808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6032" y="4530852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92608" y="4530852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CURRENT ASSETS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54609" y="4530852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6032" y="4882896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92608" y="4882896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ASSETS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54609" y="4882896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[XX,XXX]k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718304" y="1051560"/>
            <a:ext cx="4352544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4718304" y="1051560"/>
            <a:ext cx="4352544" cy="310896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Inter"/>
              </a:rPr>
              <a:t>Liabilities &amp; Equity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718304" y="1362456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4754880" y="1362456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1E503A"/>
                </a:solidFill>
                <a:latin typeface="Inter"/>
              </a:rPr>
              <a:t>NON-CURRENT LIABILITIES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16881" y="1362456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4718304" y="1714500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4754880" y="1714500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Long-term Borrowings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16881" y="1714500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[X,XXX]k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18304" y="2066544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4754880" y="2066544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Deferred Tax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16881" y="2066544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718304" y="2418588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4754880" y="2418588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NON-CURR. LIAB.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16881" y="2418588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18304" y="2770632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4754880" y="2770632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1E503A"/>
                </a:solidFill>
                <a:latin typeface="Inter"/>
              </a:rPr>
              <a:t>CURRENT LIABILITIES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416881" y="2770632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4718304" y="3122676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4754880" y="3122676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Accounts Payable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416881" y="3122676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718304" y="3474720"/>
            <a:ext cx="4352544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4754880" y="3474720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Short-term Borrowings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416881" y="3474720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718304" y="3826764"/>
            <a:ext cx="4352544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4754880" y="3826764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0" i="0">
                <a:solidFill>
                  <a:srgbClr val="1A1A1A"/>
                </a:solidFill>
                <a:latin typeface="Inter"/>
              </a:rPr>
              <a:t>  Accruals &amp; Other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416881" y="3826764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718304" y="4178808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754880" y="4178808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CURRENT LIAB.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416881" y="4178808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[X,XXX]k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718304" y="4530852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4754880" y="4530852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EQUITY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16881" y="4530852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[XX,XXX]k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718304" y="4882896"/>
            <a:ext cx="4352544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4754880" y="4882896"/>
            <a:ext cx="2643713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TOTAL LIAB. &amp; EQUITY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416881" y="4882896"/>
            <a:ext cx="1617390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900" b="1" i="0">
                <a:solidFill>
                  <a:srgbClr val="2D6A4F"/>
                </a:solidFill>
                <a:latin typeface="Inter"/>
              </a:rPr>
              <a:t>[XX,XXX]k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56032" y="5271516"/>
            <a:ext cx="8814816" cy="237744"/>
          </a:xfrm>
          <a:prstGeom prst="rect">
            <a:avLst/>
          </a:prstGeom>
          <a:solidFill>
            <a:srgbClr val="D8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347472" y="5271516"/>
            <a:ext cx="8686800" cy="237744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850" b="1" i="0">
                <a:solidFill>
                  <a:srgbClr val="2D6A4F"/>
                </a:solidFill>
                <a:latin typeface="Inter"/>
              </a:rPr>
              <a:t>✓  Balance check:  Assets = Liabilities + Equity  |  Difference: [ 0 ]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56032" y="5564124"/>
            <a:ext cx="8814816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256032" y="5564124"/>
            <a:ext cx="8814816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6032" y="5820156"/>
            <a:ext cx="8814816" cy="726948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347472" y="5856732"/>
            <a:ext cx="8650224" cy="635508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Commentary on key balance sheet movements vs prior month ]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217152" y="1051560"/>
            <a:ext cx="2743200" cy="555040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KEY TAKEAWAYS</a:t>
            </a:r>
          </a:p>
        </p:txBody>
      </p:sp>
      <p:sp>
        <p:nvSpPr>
          <p:cNvPr id="90" name="Rectangle 89"/>
          <p:cNvSpPr/>
          <p:nvPr/>
        </p:nvSpPr>
        <p:spPr>
          <a:xfrm>
            <a:off x="9345168" y="1417320"/>
            <a:ext cx="2487168" cy="12801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9217152" y="1453896"/>
            <a:ext cx="2743200" cy="5111496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Total assets [XX,XXX]k — [up/down] [X,XXX]k vs prior month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Net debt [XX,XXX]k — leverage [X.Xx] EBITDA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Working capital [X,XXX]k — [improving/worsening]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Equity [XX,XXX]k — book value per share [X.XX]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Balance sheet ✓ confirmed — no unexplained items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4864" cy="960120"/>
          </a:xfrm>
          <a:prstGeom prst="rect">
            <a:avLst/>
          </a:prstGeom>
          <a:solidFill>
            <a:srgbClr val="1E5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" y="91440"/>
            <a:ext cx="11823192" cy="566928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Fraunces"/>
              </a:rPr>
              <a:t>KPIs &amp; Operational Metrics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676656"/>
            <a:ext cx="11823192" cy="256032"/>
          </a:xfrm>
          <a:prstGeom prst="rect">
            <a:avLst/>
          </a:prstGeom>
          <a:noFill/>
        </p:spPr>
        <p:txBody>
          <a:bodyPr wrap="square" lIns="0" tIns="18288" rIns="36576" bIns="18288">
            <a:spAutoFit/>
          </a:bodyPr>
          <a:lstStyle/>
          <a:p>
            <a:pPr algn="l"/>
            <a:r>
              <a:rPr sz="1000" b="0" i="0">
                <a:solidFill>
                  <a:srgbClr val="EEF4F0"/>
                </a:solidFill>
                <a:latin typeface="Inter"/>
              </a:rPr>
              <a:t>Scorecard vs budget and prior month — key operational indicators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" y="6601968"/>
            <a:ext cx="3657600" cy="256032"/>
          </a:xfrm>
          <a:prstGeom prst="rect">
            <a:avLst/>
          </a:prstGeom>
          <a:noFill/>
        </p:spPr>
        <p:txBody>
          <a:bodyPr wrap="square" lIns="36576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[Company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601968"/>
            <a:ext cx="41148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00" b="0" i="0">
                <a:solidFill>
                  <a:srgbClr val="2D6A4F"/>
                </a:solidFill>
                <a:latin typeface="Inter"/>
              </a:rPr>
              <a:t>Monthly Board Report  |  [Month Year]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1512" y="6601968"/>
            <a:ext cx="219456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r"/>
            <a:r>
              <a:rPr sz="800" b="1" i="0">
                <a:solidFill>
                  <a:srgbClr val="2D6A4F"/>
                </a:solidFill>
                <a:latin typeface="Inter"/>
              </a:rPr>
              <a:t>cfoeyes.com  |  9 / 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" y="1051560"/>
            <a:ext cx="8814816" cy="310896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56032" y="1051560"/>
            <a:ext cx="3035812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KPI / Metric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91844" y="1051560"/>
            <a:ext cx="1042415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Month 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4259" y="1051560"/>
            <a:ext cx="1042415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Month Bud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76674" y="1051560"/>
            <a:ext cx="841248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Var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2" y="1051560"/>
            <a:ext cx="1042415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YTD Avg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0337" y="1051560"/>
            <a:ext cx="1042415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YTD Bud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1051560"/>
            <a:ext cx="768096" cy="310896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Status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" y="1362456"/>
            <a:ext cx="303581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2608" y="1362456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Revenue Growth % YoY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4" y="1362456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328420" y="136245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34259" y="1362456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370835" y="136245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76674" y="1362456"/>
            <a:ext cx="84124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413250" y="1362456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2" y="1362456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54498" y="136245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60337" y="1362456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296913" y="136245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02752" y="1362456"/>
            <a:ext cx="76809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02752" y="1362456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6032" y="1714500"/>
            <a:ext cx="303581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92608" y="1714500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2D6A4F"/>
                </a:solidFill>
                <a:latin typeface="Inter"/>
              </a:rPr>
              <a:t>Gross Margin 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291844" y="1714500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3328420" y="171450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[XX.X]%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34259" y="1714500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370835" y="171450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[XX.X]%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376674" y="1714500"/>
            <a:ext cx="84124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413250" y="1714500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[+/-X]%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17922" y="1714500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254498" y="171450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[XX.X]%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260337" y="1714500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296913" y="171450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[XX.X]%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302752" y="1714500"/>
            <a:ext cx="76809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302752" y="1714500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6032" y="2066544"/>
            <a:ext cx="303581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92608" y="2066544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EBITDA Margin 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291844" y="2066544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328420" y="206654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[XX.X]%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334259" y="2066544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4370835" y="206654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[XX.X]%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376674" y="2066544"/>
            <a:ext cx="84124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5413250" y="2066544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217922" y="2066544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254498" y="206654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[XX.X]%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260337" y="2066544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296913" y="206654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[XX.X]%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2752" y="2066544"/>
            <a:ext cx="76809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302752" y="2066544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56032" y="2418588"/>
            <a:ext cx="303581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292608" y="2418588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DSO (Days)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91844" y="2418588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3328420" y="241858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334259" y="2418588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370835" y="241858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376674" y="2418588"/>
            <a:ext cx="84124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5413250" y="2418588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17922" y="2418588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254498" y="241858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260337" y="2418588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7296913" y="241858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02752" y="2418588"/>
            <a:ext cx="76809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8302752" y="2418588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56032" y="2770632"/>
            <a:ext cx="303581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292608" y="2770632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2D6A4F"/>
                </a:solidFill>
                <a:latin typeface="Inter"/>
              </a:rPr>
              <a:t>DPO (Days)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291844" y="2770632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3328420" y="277063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334259" y="2770632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4370835" y="277063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376674" y="2770632"/>
            <a:ext cx="84124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5413250" y="2770632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[+/-X]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217922" y="2770632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6254498" y="277063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260337" y="2770632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7296913" y="277063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2752" y="2770632"/>
            <a:ext cx="76809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8302752" y="2770632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56032" y="3122676"/>
            <a:ext cx="303581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292608" y="3122676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Current Ratio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91844" y="3122676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3328420" y="312267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[X.X]x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334259" y="3122676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4370835" y="312267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[X.X]x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376674" y="3122676"/>
            <a:ext cx="84124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5413250" y="3122676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[+/-0.X]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217922" y="3122676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6254498" y="312267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[X.X]x</a:t>
            </a:r>
          </a:p>
        </p:txBody>
      </p:sp>
      <p:sp>
        <p:nvSpPr>
          <p:cNvPr id="99" name="Rectangle 98"/>
          <p:cNvSpPr/>
          <p:nvPr/>
        </p:nvSpPr>
        <p:spPr>
          <a:xfrm>
            <a:off x="7260337" y="3122676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7296913" y="312267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[X.X]x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302752" y="3122676"/>
            <a:ext cx="76809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8302752" y="3122676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56032" y="3474720"/>
            <a:ext cx="303581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292608" y="3474720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NPS Score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291844" y="3474720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3328420" y="347472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4334259" y="3474720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4370835" y="347472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376674" y="3474720"/>
            <a:ext cx="84124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5413250" y="3474720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217922" y="3474720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6254498" y="347472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7260337" y="3474720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7296913" y="347472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[XX]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8302752" y="3474720"/>
            <a:ext cx="76809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8302752" y="3474720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256032" y="3826764"/>
            <a:ext cx="303581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292608" y="3826764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2D6A4F"/>
                </a:solidFill>
                <a:latin typeface="Inter"/>
              </a:rPr>
              <a:t>On-Time Delivery %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3291844" y="3826764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119"/>
          <p:cNvSpPr txBox="1"/>
          <p:nvPr/>
        </p:nvSpPr>
        <p:spPr>
          <a:xfrm>
            <a:off x="3328420" y="382676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[XX]%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334259" y="3826764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4370835" y="382676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[XX]%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5376674" y="3826764"/>
            <a:ext cx="84124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5413250" y="3826764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[+/-X]%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6217922" y="3826764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6254498" y="382676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[XX]%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7260337" y="3826764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7296913" y="3826764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[XX]%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8302752" y="3826764"/>
            <a:ext cx="76809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8302752" y="3826764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A02010"/>
                </a:solidFill>
                <a:latin typeface="Inter"/>
              </a:rPr>
              <a:t>● Action!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256032" y="4178808"/>
            <a:ext cx="3035812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292608" y="4178808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Total HC (FTE)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291844" y="4178808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3328420" y="417880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334259" y="4178808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4370835" y="417880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5376674" y="4178808"/>
            <a:ext cx="841248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5413250" y="4178808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217922" y="4178808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6254498" y="417880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260337" y="4178808"/>
            <a:ext cx="1042415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7296913" y="4178808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8302752" y="4178808"/>
            <a:ext cx="768096" cy="352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TextBox 143"/>
          <p:cNvSpPr txBox="1"/>
          <p:nvPr/>
        </p:nvSpPr>
        <p:spPr>
          <a:xfrm>
            <a:off x="8302752" y="4178808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56032" y="4530852"/>
            <a:ext cx="303581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TextBox 145"/>
          <p:cNvSpPr txBox="1"/>
          <p:nvPr/>
        </p:nvSpPr>
        <p:spPr>
          <a:xfrm>
            <a:off x="292608" y="4530852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Turnover (Ann.)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291844" y="4530852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TextBox 147"/>
          <p:cNvSpPr txBox="1"/>
          <p:nvPr/>
        </p:nvSpPr>
        <p:spPr>
          <a:xfrm>
            <a:off x="3328420" y="453085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334259" y="4530852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4370835" y="453085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5376674" y="4530852"/>
            <a:ext cx="84124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TextBox 151"/>
          <p:cNvSpPr txBox="1"/>
          <p:nvPr/>
        </p:nvSpPr>
        <p:spPr>
          <a:xfrm>
            <a:off x="5413250" y="4530852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[+/-X]%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6217922" y="4530852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TextBox 153"/>
          <p:cNvSpPr txBox="1"/>
          <p:nvPr/>
        </p:nvSpPr>
        <p:spPr>
          <a:xfrm>
            <a:off x="6254498" y="453085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7260337" y="4530852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155"/>
          <p:cNvSpPr txBox="1"/>
          <p:nvPr/>
        </p:nvSpPr>
        <p:spPr>
          <a:xfrm>
            <a:off x="7296913" y="4530852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[X.X]%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8302752" y="4530852"/>
            <a:ext cx="76809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TextBox 157"/>
          <p:cNvSpPr txBox="1"/>
          <p:nvPr/>
        </p:nvSpPr>
        <p:spPr>
          <a:xfrm>
            <a:off x="8302752" y="4530852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256032" y="4882896"/>
            <a:ext cx="3035812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TextBox 159"/>
          <p:cNvSpPr txBox="1"/>
          <p:nvPr/>
        </p:nvSpPr>
        <p:spPr>
          <a:xfrm>
            <a:off x="292608" y="4882896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2D6A4F"/>
                </a:solidFill>
                <a:latin typeface="Inter"/>
              </a:rPr>
              <a:t>Open Positions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3291844" y="4882896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2" name="TextBox 161"/>
          <p:cNvSpPr txBox="1"/>
          <p:nvPr/>
        </p:nvSpPr>
        <p:spPr>
          <a:xfrm>
            <a:off x="3328420" y="488289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4334259" y="4882896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TextBox 163"/>
          <p:cNvSpPr txBox="1"/>
          <p:nvPr/>
        </p:nvSpPr>
        <p:spPr>
          <a:xfrm>
            <a:off x="4370835" y="488289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5376674" y="4882896"/>
            <a:ext cx="841248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6" name="TextBox 165"/>
          <p:cNvSpPr txBox="1"/>
          <p:nvPr/>
        </p:nvSpPr>
        <p:spPr>
          <a:xfrm>
            <a:off x="5413250" y="4882896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[+/-X]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6217922" y="4882896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TextBox 167"/>
          <p:cNvSpPr txBox="1"/>
          <p:nvPr/>
        </p:nvSpPr>
        <p:spPr>
          <a:xfrm>
            <a:off x="6254498" y="488289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7260337" y="4882896"/>
            <a:ext cx="1042415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0" name="TextBox 169"/>
          <p:cNvSpPr txBox="1"/>
          <p:nvPr/>
        </p:nvSpPr>
        <p:spPr>
          <a:xfrm>
            <a:off x="7296913" y="4882896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2D6A4F"/>
                </a:solidFill>
                <a:latin typeface="Inter"/>
              </a:rPr>
              <a:t>[XX]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8302752" y="4882896"/>
            <a:ext cx="768096" cy="352044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TextBox 171"/>
          <p:cNvSpPr txBox="1"/>
          <p:nvPr/>
        </p:nvSpPr>
        <p:spPr>
          <a:xfrm>
            <a:off x="8302752" y="4882896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C07A00"/>
                </a:solidFill>
                <a:latin typeface="Inter"/>
              </a:rPr>
              <a:t>● Watch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256032" y="5234940"/>
            <a:ext cx="3035812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TextBox 173"/>
          <p:cNvSpPr txBox="1"/>
          <p:nvPr/>
        </p:nvSpPr>
        <p:spPr>
          <a:xfrm>
            <a:off x="292608" y="5234940"/>
            <a:ext cx="2980948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50" b="0" i="0">
                <a:solidFill>
                  <a:srgbClr val="1A1A1A"/>
                </a:solidFill>
                <a:latin typeface="Inter"/>
              </a:rPr>
              <a:t>Revenue per FTE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3291844" y="5234940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6" name="TextBox 175"/>
          <p:cNvSpPr txBox="1"/>
          <p:nvPr/>
        </p:nvSpPr>
        <p:spPr>
          <a:xfrm>
            <a:off x="3328420" y="523494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4334259" y="5234940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TextBox 177"/>
          <p:cNvSpPr txBox="1"/>
          <p:nvPr/>
        </p:nvSpPr>
        <p:spPr>
          <a:xfrm>
            <a:off x="4370835" y="523494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5376674" y="5234940"/>
            <a:ext cx="841248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TextBox 179"/>
          <p:cNvSpPr txBox="1"/>
          <p:nvPr/>
        </p:nvSpPr>
        <p:spPr>
          <a:xfrm>
            <a:off x="5413250" y="5234940"/>
            <a:ext cx="786384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[+/-XX]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217922" y="5234940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2" name="TextBox 181"/>
          <p:cNvSpPr txBox="1"/>
          <p:nvPr/>
        </p:nvSpPr>
        <p:spPr>
          <a:xfrm>
            <a:off x="6254498" y="523494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7260337" y="5234940"/>
            <a:ext cx="1042415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4" name="TextBox 183"/>
          <p:cNvSpPr txBox="1"/>
          <p:nvPr/>
        </p:nvSpPr>
        <p:spPr>
          <a:xfrm>
            <a:off x="7296913" y="5234940"/>
            <a:ext cx="987551" cy="352044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ctr"/>
            <a:r>
              <a:rPr sz="950" b="0" i="0">
                <a:solidFill>
                  <a:srgbClr val="1A1A1A"/>
                </a:solidFill>
                <a:latin typeface="Inter"/>
              </a:rPr>
              <a:t>[XXX]k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8302752" y="5234940"/>
            <a:ext cx="768096" cy="352044"/>
          </a:xfrm>
          <a:prstGeom prst="rect">
            <a:avLst/>
          </a:prstGeom>
          <a:solidFill>
            <a:srgbClr val="F0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TextBox 185"/>
          <p:cNvSpPr txBox="1"/>
          <p:nvPr/>
        </p:nvSpPr>
        <p:spPr>
          <a:xfrm>
            <a:off x="8302752" y="5234940"/>
            <a:ext cx="768096" cy="35204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00" b="1" i="0">
                <a:solidFill>
                  <a:srgbClr val="1E7E34"/>
                </a:solidFill>
                <a:latin typeface="Inter"/>
              </a:rPr>
              <a:t>● On Track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256032" y="5660136"/>
            <a:ext cx="8814816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TextBox 187"/>
          <p:cNvSpPr txBox="1"/>
          <p:nvPr/>
        </p:nvSpPr>
        <p:spPr>
          <a:xfrm>
            <a:off x="256032" y="5660136"/>
            <a:ext cx="8814816" cy="256032"/>
          </a:xfrm>
          <a:prstGeom prst="rect">
            <a:avLst/>
          </a:prstGeom>
          <a:noFill/>
        </p:spPr>
        <p:txBody>
          <a:bodyPr wrap="square" tIns="54864" rIns="36576" bIns="18288">
            <a:spAutoFit/>
          </a:bodyPr>
          <a:lstStyle/>
          <a:p>
            <a:pPr algn="l"/>
            <a:r>
              <a:rPr sz="800" b="1" i="0">
                <a:solidFill>
                  <a:srgbClr val="2D6A4F"/>
                </a:solidFill>
                <a:latin typeface="Inter"/>
              </a:rPr>
              <a:t>BOARD NOTES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256032" y="5916168"/>
            <a:ext cx="8814816" cy="63093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TextBox 189"/>
          <p:cNvSpPr txBox="1"/>
          <p:nvPr/>
        </p:nvSpPr>
        <p:spPr>
          <a:xfrm>
            <a:off x="347472" y="5952744"/>
            <a:ext cx="8650224" cy="539496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900" b="0" i="1">
                <a:solidFill>
                  <a:srgbClr val="708078"/>
                </a:solidFill>
                <a:latin typeface="Inter"/>
              </a:rPr>
              <a:t>[ KPI commentary — escalate any red/amber items and state action plan ]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9217152" y="1051560"/>
            <a:ext cx="2743200" cy="5550408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Rectangle 191"/>
          <p:cNvSpPr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3" name="TextBox 192"/>
          <p:cNvSpPr txBox="1"/>
          <p:nvPr/>
        </p:nvSpPr>
        <p:spPr>
          <a:xfrm>
            <a:off x="9217152" y="1051560"/>
            <a:ext cx="2743200" cy="329184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Inter"/>
              </a:rPr>
              <a:t>KEY TAKEAWAYS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9345168" y="1417320"/>
            <a:ext cx="2487168" cy="12801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5" name="TextBox 194"/>
          <p:cNvSpPr txBox="1"/>
          <p:nvPr/>
        </p:nvSpPr>
        <p:spPr>
          <a:xfrm>
            <a:off x="9217152" y="1453896"/>
            <a:ext cx="2743200" cy="5111496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Gross margin &amp; current ratio: both on track ✓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On-Time Delivery [XX]% — [X]pp below target — escalated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NPS [XX] — amber — satisfaction initiative active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[XX] open positions — hiring bottleneck in [dept.]</a:t>
            </a:r>
          </a:p>
          <a:p>
            <a:pPr>
              <a:spcAft>
                <a:spcPts val="1100"/>
              </a:spcAft>
            </a:pPr>
            <a:r>
              <a:rPr sz="1050" b="1">
                <a:solidFill>
                  <a:srgbClr val="2D6A4F"/>
                </a:solidFill>
                <a:latin typeface="Inter"/>
              </a:rPr>
              <a:t>— </a:t>
            </a:r>
            <a:r>
              <a:rPr sz="1050">
                <a:solidFill>
                  <a:srgbClr val="1A1A1A"/>
                </a:solidFill>
                <a:latin typeface="Inter"/>
              </a:rPr>
              <a:t>Revenue per FTE [XXX]k — productivity trend [up/down]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4864" y="0"/>
            <a:ext cx="12134088" cy="1170432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" y="2743200"/>
            <a:ext cx="12134088" cy="36576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56032" y="128016"/>
            <a:ext cx="10058400" cy="713232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Fraunces"/>
              </a:rPr>
              <a:t>Outlook &amp; Next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" y="868680"/>
            <a:ext cx="7315200" cy="274320"/>
          </a:xfrm>
          <a:prstGeom prst="rect">
            <a:avLst/>
          </a:prstGeom>
          <a:noFill/>
        </p:spPr>
        <p:txBody>
          <a:bodyPr wrap="square" lIns="0" tIns="36576" rIns="36576" bIns="18288">
            <a:spAutoFit/>
          </a:bodyPr>
          <a:lstStyle/>
          <a:p>
            <a:pPr algn="l"/>
            <a:r>
              <a:rPr sz="1300" b="0" i="0">
                <a:solidFill>
                  <a:srgbClr val="EEF4F0"/>
                </a:solidFill>
                <a:latin typeface="Inter"/>
              </a:rPr>
              <a:t>[Month Year]  |  Looking Forward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320" y="1371600"/>
            <a:ext cx="3819144" cy="347472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74320" y="1371600"/>
            <a:ext cx="3819144" cy="347472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Inter"/>
              </a:rPr>
              <a:t>Financial Outlook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" y="1719072"/>
            <a:ext cx="3819144" cy="479145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7472" y="1792224"/>
            <a:ext cx="3672840" cy="4636008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Expected revenue [Month+1]: [X,XXX]k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Revised FY forecast: [X,XXX]k vs budget [Y,YYY]k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EBITDA outlook: [+/-X]pp margin vs budget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Key risk: [describe] — probability [H/M/L]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2D6A4F"/>
                </a:solidFill>
                <a:latin typeface="Inter"/>
              </a:rPr>
              <a:t>— </a:t>
            </a:r>
            <a:r>
              <a:rPr sz="1100">
                <a:solidFill>
                  <a:srgbClr val="1A1A1A"/>
                </a:solidFill>
                <a:latin typeface="Inter"/>
              </a:rPr>
              <a:t>Phasing: [seasonal / one-off next month]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84904" y="1371600"/>
            <a:ext cx="3819144" cy="347472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184904" y="1371600"/>
            <a:ext cx="3819144" cy="347472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Inter"/>
              </a:rPr>
              <a:t>Priorities &amp; Actions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84904" y="1719072"/>
            <a:ext cx="3819144" cy="479145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58056" y="1792224"/>
            <a:ext cx="3672840" cy="4636008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①  [Priority 1 — owner — deadline]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②  [Priority 2 — owner — deadline]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③  [Priority 3 — owner — deadline]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④  [Priority 4 — cost/revenue initiative]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⑤  [Priority 5 — people / capability]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95488" y="1371600"/>
            <a:ext cx="3819144" cy="347472"/>
          </a:xfrm>
          <a:prstGeom prst="rect">
            <a:avLst/>
          </a:prstGeom>
          <a:solidFill>
            <a:srgbClr val="2D6A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95488" y="1371600"/>
            <a:ext cx="3819144" cy="347472"/>
          </a:xfrm>
          <a:prstGeom prst="rect">
            <a:avLst/>
          </a:prstGeom>
          <a:noFill/>
        </p:spPr>
        <p:txBody>
          <a:bodyPr wrap="square" lIns="0" tIns="73152" rIns="36576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Inter"/>
              </a:rPr>
              <a:t>Board Decisions Required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5488" y="1719072"/>
            <a:ext cx="3819144" cy="4791456"/>
          </a:xfrm>
          <a:prstGeom prst="rect">
            <a:avLst/>
          </a:prstGeom>
          <a:solidFill>
            <a:srgbClr val="EE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68640" y="1792224"/>
            <a:ext cx="3672840" cy="4636008"/>
          </a:xfrm>
          <a:prstGeom prst="rect">
            <a:avLst/>
          </a:prstGeom>
          <a:noFill/>
        </p:spPr>
        <p:txBody>
          <a:bodyPr wrap="square" lIns="109728" tIns="73152" bIns="54864">
            <a:spAutoFit/>
          </a:bodyPr>
          <a:lstStyle/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►  APPROVE: [item needing board approval]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►  NOTE: [item for information only]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►  DECIDE: [strategic / investment decision]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►  REVIEW: [governance / compliance matter]</a:t>
            </a:r>
          </a:p>
          <a:p>
            <a:pPr>
              <a:spcAft>
                <a:spcPts val="1100"/>
              </a:spcAft>
            </a:pPr>
            <a:r>
              <a:rPr sz="1100">
                <a:solidFill>
                  <a:srgbClr val="1A1A1A"/>
                </a:solidFill>
                <a:latin typeface="Inter"/>
              </a:rPr>
              <a:t>    Next board meeting: [date]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C5D9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56032" y="6601968"/>
            <a:ext cx="10058400" cy="256032"/>
          </a:xfrm>
          <a:prstGeom prst="rect">
            <a:avLst/>
          </a:prstGeom>
          <a:noFill/>
        </p:spPr>
        <p:txBody>
          <a:bodyPr wrap="square" lIns="0" tIns="54864" rIns="36576" bIns="18288">
            <a:spAutoFit/>
          </a:bodyPr>
          <a:lstStyle/>
          <a:p>
            <a:pPr algn="l"/>
            <a:r>
              <a:rPr sz="900" b="1" i="0">
                <a:solidFill>
                  <a:srgbClr val="2D6A4F"/>
                </a:solidFill>
                <a:latin typeface="Inter"/>
              </a:rPr>
              <a:t>cfoeyes.com  |  Confidential — For Board Use Only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6583680"/>
            <a:ext cx="11640185" cy="22860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700">
                <a:solidFill>
                  <a:srgbClr val="999999"/>
                </a:solidFill>
              </a:rPr>
              <a:t>© 2026 CFO Eyes. Single-user license. Redistribution prohibited.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2906</Words>
  <Application>Microsoft Macintosh PowerPoint</Application>
  <PresentationFormat>Custom</PresentationFormat>
  <Paragraphs>620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Fraunces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Fredrik Orre</cp:lastModifiedBy>
  <cp:revision>1</cp:revision>
  <dcterms:created xsi:type="dcterms:W3CDTF">2013-01-27T09:14:16Z</dcterms:created>
  <dcterms:modified xsi:type="dcterms:W3CDTF">2026-05-05T08:56:31Z</dcterms:modified>
  <cp:category/>
</cp:coreProperties>
</file>